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7" r:id="rId2"/>
  </p:sldMasterIdLst>
  <p:notesMasterIdLst>
    <p:notesMasterId r:id="rId29"/>
  </p:notesMasterIdLst>
  <p:sldIdLst>
    <p:sldId id="257" r:id="rId3"/>
    <p:sldId id="258" r:id="rId4"/>
    <p:sldId id="259" r:id="rId5"/>
    <p:sldId id="1640" r:id="rId6"/>
    <p:sldId id="1641" r:id="rId7"/>
    <p:sldId id="261" r:id="rId8"/>
    <p:sldId id="262" r:id="rId9"/>
    <p:sldId id="263" r:id="rId10"/>
    <p:sldId id="264" r:id="rId11"/>
    <p:sldId id="265" r:id="rId12"/>
    <p:sldId id="266" r:id="rId13"/>
    <p:sldId id="267" r:id="rId14"/>
    <p:sldId id="271" r:id="rId15"/>
    <p:sldId id="272" r:id="rId16"/>
    <p:sldId id="273" r:id="rId17"/>
    <p:sldId id="274" r:id="rId18"/>
    <p:sldId id="275" r:id="rId19"/>
    <p:sldId id="279" r:id="rId20"/>
    <p:sldId id="280" r:id="rId21"/>
    <p:sldId id="282" r:id="rId22"/>
    <p:sldId id="276" r:id="rId23"/>
    <p:sldId id="277" r:id="rId24"/>
    <p:sldId id="283" r:id="rId25"/>
    <p:sldId id="284" r:id="rId26"/>
    <p:sldId id="278" r:id="rId27"/>
    <p:sldId id="28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31B7F5-1320-4B12-99CA-F8E70A64BB97}" v="81" dt="2022-03-07T20:00:41.1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p:cViewPr varScale="1">
        <p:scale>
          <a:sx n="86" d="100"/>
          <a:sy n="86" d="100"/>
        </p:scale>
        <p:origin x="1339" y="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garet Mueller Boyer" userId="LPKcixf8dt1KzziQNks//d4N55rca5bv9m4++hpcS+Q=" providerId="None" clId="Web-{1731B7F5-1320-4B12-99CA-F8E70A64BB97}"/>
    <pc:docChg chg="addSld delSld modSld sldOrd">
      <pc:chgData name="Margaret Mueller Boyer" userId="LPKcixf8dt1KzziQNks//d4N55rca5bv9m4++hpcS+Q=" providerId="None" clId="Web-{1731B7F5-1320-4B12-99CA-F8E70A64BB97}" dt="2022-03-07T20:00:41.131" v="93"/>
      <pc:docMkLst>
        <pc:docMk/>
      </pc:docMkLst>
      <pc:sldChg chg="modSp">
        <pc:chgData name="Margaret Mueller Boyer" userId="LPKcixf8dt1KzziQNks//d4N55rca5bv9m4++hpcS+Q=" providerId="None" clId="Web-{1731B7F5-1320-4B12-99CA-F8E70A64BB97}" dt="2022-03-07T19:49:55.661" v="86" actId="20577"/>
        <pc:sldMkLst>
          <pc:docMk/>
          <pc:sldMk cId="4092409147" sldId="271"/>
        </pc:sldMkLst>
        <pc:spChg chg="mod">
          <ac:chgData name="Margaret Mueller Boyer" userId="LPKcixf8dt1KzziQNks//d4N55rca5bv9m4++hpcS+Q=" providerId="None" clId="Web-{1731B7F5-1320-4B12-99CA-F8E70A64BB97}" dt="2022-03-07T19:49:55.661" v="86" actId="20577"/>
          <ac:spMkLst>
            <pc:docMk/>
            <pc:sldMk cId="4092409147" sldId="271"/>
            <ac:spMk id="9" creationId="{00000000-0000-0000-0000-000000000000}"/>
          </ac:spMkLst>
        </pc:spChg>
      </pc:sldChg>
      <pc:sldChg chg="modSp">
        <pc:chgData name="Margaret Mueller Boyer" userId="LPKcixf8dt1KzziQNks//d4N55rca5bv9m4++hpcS+Q=" providerId="None" clId="Web-{1731B7F5-1320-4B12-99CA-F8E70A64BB97}" dt="2022-03-07T19:44:39.310" v="2" actId="20577"/>
        <pc:sldMkLst>
          <pc:docMk/>
          <pc:sldMk cId="1052659893" sldId="281"/>
        </pc:sldMkLst>
        <pc:spChg chg="mod">
          <ac:chgData name="Margaret Mueller Boyer" userId="LPKcixf8dt1KzziQNks//d4N55rca5bv9m4++hpcS+Q=" providerId="None" clId="Web-{1731B7F5-1320-4B12-99CA-F8E70A64BB97}" dt="2022-03-07T19:44:39.310" v="2" actId="20577"/>
          <ac:spMkLst>
            <pc:docMk/>
            <pc:sldMk cId="1052659893" sldId="281"/>
            <ac:spMk id="3" creationId="{00000000-0000-0000-0000-000000000000}"/>
          </ac:spMkLst>
        </pc:spChg>
      </pc:sldChg>
      <pc:sldChg chg="delSp modSp new del mod modClrScheme chgLayout">
        <pc:chgData name="Margaret Mueller Boyer" userId="LPKcixf8dt1KzziQNks//d4N55rca5bv9m4++hpcS+Q=" providerId="None" clId="Web-{1731B7F5-1320-4B12-99CA-F8E70A64BB97}" dt="2022-03-07T20:00:41.131" v="93"/>
        <pc:sldMkLst>
          <pc:docMk/>
          <pc:sldMk cId="2962505067" sldId="286"/>
        </pc:sldMkLst>
        <pc:spChg chg="del">
          <ac:chgData name="Margaret Mueller Boyer" userId="LPKcixf8dt1KzziQNks//d4N55rca5bv9m4++hpcS+Q=" providerId="None" clId="Web-{1731B7F5-1320-4B12-99CA-F8E70A64BB97}" dt="2022-03-07T19:52:26.884" v="90"/>
          <ac:spMkLst>
            <pc:docMk/>
            <pc:sldMk cId="2962505067" sldId="286"/>
            <ac:spMk id="2" creationId="{187B7CF6-A830-4943-96F5-3F22CBF92367}"/>
          </ac:spMkLst>
        </pc:spChg>
        <pc:spChg chg="mod ord">
          <ac:chgData name="Margaret Mueller Boyer" userId="LPKcixf8dt1KzziQNks//d4N55rca5bv9m4++hpcS+Q=" providerId="None" clId="Web-{1731B7F5-1320-4B12-99CA-F8E70A64BB97}" dt="2022-03-07T19:52:26.884" v="90"/>
          <ac:spMkLst>
            <pc:docMk/>
            <pc:sldMk cId="2962505067" sldId="286"/>
            <ac:spMk id="3" creationId="{C613958F-7B07-477B-A438-F284388CB0C5}"/>
          </ac:spMkLst>
        </pc:spChg>
      </pc:sldChg>
      <pc:sldChg chg="add del">
        <pc:chgData name="Margaret Mueller Boyer" userId="LPKcixf8dt1KzziQNks//d4N55rca5bv9m4++hpcS+Q=" providerId="None" clId="Web-{1731B7F5-1320-4B12-99CA-F8E70A64BB97}" dt="2022-03-07T19:51:31.914" v="89"/>
        <pc:sldMkLst>
          <pc:docMk/>
          <pc:sldMk cId="2157755317" sldId="287"/>
        </pc:sldMkLst>
      </pc:sldChg>
      <pc:sldChg chg="add ord">
        <pc:chgData name="Margaret Mueller Boyer" userId="LPKcixf8dt1KzziQNks//d4N55rca5bv9m4++hpcS+Q=" providerId="None" clId="Web-{1731B7F5-1320-4B12-99CA-F8E70A64BB97}" dt="2022-03-07T20:00:29.318" v="92"/>
        <pc:sldMkLst>
          <pc:docMk/>
          <pc:sldMk cId="3732938395" sldId="287"/>
        </pc:sldMkLst>
      </pc:sldChg>
      <pc:sldMasterChg chg="addSldLayout delSldLayout">
        <pc:chgData name="Margaret Mueller Boyer" userId="LPKcixf8dt1KzziQNks//d4N55rca5bv9m4++hpcS+Q=" providerId="None" clId="Web-{1731B7F5-1320-4B12-99CA-F8E70A64BB97}" dt="2022-03-07T19:52:31.103" v="91"/>
        <pc:sldMasterMkLst>
          <pc:docMk/>
          <pc:sldMasterMk cId="1390856787" sldId="2147483672"/>
        </pc:sldMasterMkLst>
        <pc:sldLayoutChg chg="add">
          <pc:chgData name="Margaret Mueller Boyer" userId="LPKcixf8dt1KzziQNks//d4N55rca5bv9m4++hpcS+Q=" providerId="None" clId="Web-{1731B7F5-1320-4B12-99CA-F8E70A64BB97}" dt="2022-03-07T19:52:31.103" v="91"/>
          <pc:sldLayoutMkLst>
            <pc:docMk/>
            <pc:sldMasterMk cId="1390856787" sldId="2147483672"/>
            <pc:sldLayoutMk cId="1877603080" sldId="2147483686"/>
          </pc:sldLayoutMkLst>
        </pc:sldLayoutChg>
        <pc:sldLayoutChg chg="add del">
          <pc:chgData name="Margaret Mueller Boyer" userId="LPKcixf8dt1KzziQNks//d4N55rca5bv9m4++hpcS+Q=" providerId="None" clId="Web-{1731B7F5-1320-4B12-99CA-F8E70A64BB97}" dt="2022-03-07T19:51:31.914" v="89"/>
          <pc:sldLayoutMkLst>
            <pc:docMk/>
            <pc:sldMasterMk cId="1390856787" sldId="2147483672"/>
            <pc:sldLayoutMk cId="3911960658" sldId="2147483686"/>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S-Research01\Restricted\COPH\Sappenfield%20FPQC\FPQC%20(data-initiatives)\Power%20Bi\PROVIDE\2020%20NTSV%20cesarean%20graph.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290917339036327E-2"/>
          <c:y val="4.950937099420856E-2"/>
          <c:w val="0.89320015553611354"/>
          <c:h val="0.72946533121583323"/>
        </c:manualLayout>
      </c:layout>
      <c:barChart>
        <c:barDir val="col"/>
        <c:grouping val="clustered"/>
        <c:varyColors val="0"/>
        <c:ser>
          <c:idx val="0"/>
          <c:order val="0"/>
          <c:tx>
            <c:strRef>
              <c:f>Sheet1!$B$1</c:f>
              <c:strCache>
                <c:ptCount val="1"/>
                <c:pt idx="0">
                  <c:v>All races and origins </c:v>
                </c:pt>
              </c:strCache>
            </c:strRef>
          </c:tx>
          <c:spPr>
            <a:solidFill>
              <a:srgbClr val="EDA65D"/>
            </a:solidFill>
            <a:ln>
              <a:noFill/>
            </a:ln>
            <a:effectLst/>
          </c:spPr>
          <c:invertIfNegative val="0"/>
          <c:dPt>
            <c:idx val="32"/>
            <c:invertIfNegative val="0"/>
            <c:bubble3D val="0"/>
            <c:spPr>
              <a:solidFill>
                <a:srgbClr val="EDA65D"/>
              </a:solidFill>
              <a:ln>
                <a:noFill/>
              </a:ln>
              <a:effectLst/>
            </c:spPr>
            <c:extLst>
              <c:ext xmlns:c16="http://schemas.microsoft.com/office/drawing/2014/chart" uri="{C3380CC4-5D6E-409C-BE32-E72D297353CC}">
                <c16:uniqueId val="{00000005-4139-447F-9B3F-8C38D8B44656}"/>
              </c:ext>
            </c:extLst>
          </c:dPt>
          <c:dPt>
            <c:idx val="44"/>
            <c:invertIfNegative val="0"/>
            <c:bubble3D val="0"/>
            <c:spPr>
              <a:solidFill>
                <a:srgbClr val="009374"/>
              </a:solidFill>
              <a:ln>
                <a:noFill/>
              </a:ln>
              <a:effectLst/>
            </c:spPr>
            <c:extLst>
              <c:ext xmlns:c16="http://schemas.microsoft.com/office/drawing/2014/chart" uri="{C3380CC4-5D6E-409C-BE32-E72D297353CC}">
                <c16:uniqueId val="{00000002-F1EE-4509-8A0C-A1ED3BCBED3A}"/>
              </c:ext>
            </c:extLst>
          </c:dPt>
          <c:dPt>
            <c:idx val="45"/>
            <c:invertIfNegative val="0"/>
            <c:bubble3D val="0"/>
            <c:spPr>
              <a:solidFill>
                <a:srgbClr val="FFFF00"/>
              </a:solidFill>
              <a:ln>
                <a:solidFill>
                  <a:schemeClr val="tx2"/>
                </a:solidFill>
              </a:ln>
              <a:effectLst/>
            </c:spPr>
            <c:extLst>
              <c:ext xmlns:c16="http://schemas.microsoft.com/office/drawing/2014/chart" uri="{C3380CC4-5D6E-409C-BE32-E72D297353CC}">
                <c16:uniqueId val="{00000003-F1EE-4509-8A0C-A1ED3BCBED3A}"/>
              </c:ext>
            </c:extLst>
          </c:dPt>
          <c:dPt>
            <c:idx val="46"/>
            <c:invertIfNegative val="0"/>
            <c:bubble3D val="0"/>
            <c:spPr>
              <a:solidFill>
                <a:srgbClr val="FFFF00"/>
              </a:solidFill>
              <a:ln>
                <a:solidFill>
                  <a:schemeClr val="tx2"/>
                </a:solidFill>
              </a:ln>
              <a:effectLst/>
            </c:spPr>
            <c:extLst>
              <c:ext xmlns:c16="http://schemas.microsoft.com/office/drawing/2014/chart" uri="{C3380CC4-5D6E-409C-BE32-E72D297353CC}">
                <c16:uniqueId val="{00000004-F1EE-4509-8A0C-A1ED3BCBED3A}"/>
              </c:ext>
            </c:extLst>
          </c:dPt>
          <c:cat>
            <c:strRef>
              <c:f>Sheet1!$A$2:$A$52</c:f>
              <c:strCache>
                <c:ptCount val="51"/>
                <c:pt idx="0">
                  <c:v>Idaho</c:v>
                </c:pt>
                <c:pt idx="1">
                  <c:v>Wyoming</c:v>
                </c:pt>
                <c:pt idx="2">
                  <c:v>Alaska</c:v>
                </c:pt>
                <c:pt idx="3">
                  <c:v>Utah</c:v>
                </c:pt>
                <c:pt idx="4">
                  <c:v>South Dakota</c:v>
                </c:pt>
                <c:pt idx="5">
                  <c:v>North Dakota</c:v>
                </c:pt>
                <c:pt idx="6">
                  <c:v>New Mexico</c:v>
                </c:pt>
                <c:pt idx="7">
                  <c:v>Nebraska</c:v>
                </c:pt>
                <c:pt idx="8">
                  <c:v>Montana</c:v>
                </c:pt>
                <c:pt idx="9">
                  <c:v>Wisconsin</c:v>
                </c:pt>
                <c:pt idx="10">
                  <c:v>Colorado</c:v>
                </c:pt>
                <c:pt idx="11">
                  <c:v>Vermont</c:v>
                </c:pt>
                <c:pt idx="12">
                  <c:v>Arizona</c:v>
                </c:pt>
                <c:pt idx="13">
                  <c:v>Hawaii</c:v>
                </c:pt>
                <c:pt idx="14">
                  <c:v>Missouri</c:v>
                </c:pt>
                <c:pt idx="15">
                  <c:v>Maine</c:v>
                </c:pt>
                <c:pt idx="16">
                  <c:v>North Carolina</c:v>
                </c:pt>
                <c:pt idx="17">
                  <c:v>Oklahoma</c:v>
                </c:pt>
                <c:pt idx="18">
                  <c:v>California</c:v>
                </c:pt>
                <c:pt idx="19">
                  <c:v>Washington</c:v>
                </c:pt>
                <c:pt idx="20">
                  <c:v>Indiana</c:v>
                </c:pt>
                <c:pt idx="21">
                  <c:v>Kansas</c:v>
                </c:pt>
                <c:pt idx="22">
                  <c:v>Illinois</c:v>
                </c:pt>
                <c:pt idx="23">
                  <c:v>Minnesota</c:v>
                </c:pt>
                <c:pt idx="24">
                  <c:v>Iowa</c:v>
                </c:pt>
                <c:pt idx="25">
                  <c:v>Delaware</c:v>
                </c:pt>
                <c:pt idx="26">
                  <c:v>Oregon</c:v>
                </c:pt>
                <c:pt idx="27">
                  <c:v>Pennsylvania</c:v>
                </c:pt>
                <c:pt idx="28">
                  <c:v>Tennessee</c:v>
                </c:pt>
                <c:pt idx="29">
                  <c:v>New Jersey</c:v>
                </c:pt>
                <c:pt idx="30">
                  <c:v>Ohio</c:v>
                </c:pt>
                <c:pt idx="31">
                  <c:v>Arkansas</c:v>
                </c:pt>
                <c:pt idx="32">
                  <c:v>Massachusetts</c:v>
                </c:pt>
                <c:pt idx="33">
                  <c:v>Virginia</c:v>
                </c:pt>
                <c:pt idx="34">
                  <c:v>West Virginia</c:v>
                </c:pt>
                <c:pt idx="35">
                  <c:v>New Hampshire</c:v>
                </c:pt>
                <c:pt idx="36">
                  <c:v>Nevada</c:v>
                </c:pt>
                <c:pt idx="37">
                  <c:v>Michigan</c:v>
                </c:pt>
                <c:pt idx="38">
                  <c:v>South Carolina</c:v>
                </c:pt>
                <c:pt idx="39">
                  <c:v>Georgia</c:v>
                </c:pt>
                <c:pt idx="40">
                  <c:v>Kentucky</c:v>
                </c:pt>
                <c:pt idx="41">
                  <c:v>District of Columbia</c:v>
                </c:pt>
                <c:pt idx="42">
                  <c:v>Connecticut</c:v>
                </c:pt>
                <c:pt idx="43">
                  <c:v>Texas</c:v>
                </c:pt>
                <c:pt idx="44">
                  <c:v>Florida</c:v>
                </c:pt>
                <c:pt idx="45">
                  <c:v>Maryland</c:v>
                </c:pt>
                <c:pt idx="46">
                  <c:v>New York</c:v>
                </c:pt>
                <c:pt idx="47">
                  <c:v>Alabama</c:v>
                </c:pt>
                <c:pt idx="48">
                  <c:v>Rhode Island</c:v>
                </c:pt>
                <c:pt idx="49">
                  <c:v>Louisiana</c:v>
                </c:pt>
                <c:pt idx="50">
                  <c:v>Mississippi</c:v>
                </c:pt>
              </c:strCache>
            </c:strRef>
          </c:cat>
          <c:val>
            <c:numRef>
              <c:f>Sheet1!$B$2:$B$52</c:f>
              <c:numCache>
                <c:formatCode>0.0</c:formatCode>
                <c:ptCount val="51"/>
                <c:pt idx="0">
                  <c:v>18</c:v>
                </c:pt>
                <c:pt idx="1">
                  <c:v>18.100000000000001</c:v>
                </c:pt>
                <c:pt idx="2">
                  <c:v>18.2</c:v>
                </c:pt>
                <c:pt idx="3">
                  <c:v>19.399999999999999</c:v>
                </c:pt>
                <c:pt idx="4">
                  <c:v>19.7</c:v>
                </c:pt>
                <c:pt idx="5">
                  <c:v>20.3</c:v>
                </c:pt>
                <c:pt idx="6">
                  <c:v>21</c:v>
                </c:pt>
                <c:pt idx="7">
                  <c:v>21.4</c:v>
                </c:pt>
                <c:pt idx="8">
                  <c:v>21.7</c:v>
                </c:pt>
                <c:pt idx="9">
                  <c:v>21.7</c:v>
                </c:pt>
                <c:pt idx="10">
                  <c:v>22.7</c:v>
                </c:pt>
                <c:pt idx="11">
                  <c:v>22.7</c:v>
                </c:pt>
                <c:pt idx="12">
                  <c:v>22.8</c:v>
                </c:pt>
                <c:pt idx="13">
                  <c:v>23</c:v>
                </c:pt>
                <c:pt idx="14">
                  <c:v>23</c:v>
                </c:pt>
                <c:pt idx="15">
                  <c:v>23.5</c:v>
                </c:pt>
                <c:pt idx="16">
                  <c:v>23.6</c:v>
                </c:pt>
                <c:pt idx="17">
                  <c:v>23.9</c:v>
                </c:pt>
                <c:pt idx="18">
                  <c:v>24</c:v>
                </c:pt>
                <c:pt idx="19">
                  <c:v>24</c:v>
                </c:pt>
                <c:pt idx="20">
                  <c:v>24.5</c:v>
                </c:pt>
                <c:pt idx="21">
                  <c:v>24.6</c:v>
                </c:pt>
                <c:pt idx="22">
                  <c:v>24.7</c:v>
                </c:pt>
                <c:pt idx="23">
                  <c:v>24.7</c:v>
                </c:pt>
                <c:pt idx="24">
                  <c:v>24.8</c:v>
                </c:pt>
                <c:pt idx="25">
                  <c:v>24.9</c:v>
                </c:pt>
                <c:pt idx="26">
                  <c:v>25</c:v>
                </c:pt>
                <c:pt idx="27">
                  <c:v>25.4</c:v>
                </c:pt>
                <c:pt idx="28">
                  <c:v>25.9</c:v>
                </c:pt>
                <c:pt idx="29">
                  <c:v>26.2</c:v>
                </c:pt>
                <c:pt idx="30">
                  <c:v>26.3</c:v>
                </c:pt>
                <c:pt idx="31">
                  <c:v>26.5</c:v>
                </c:pt>
                <c:pt idx="32">
                  <c:v>26.5</c:v>
                </c:pt>
                <c:pt idx="33">
                  <c:v>26.8</c:v>
                </c:pt>
                <c:pt idx="34">
                  <c:v>26.9</c:v>
                </c:pt>
                <c:pt idx="35">
                  <c:v>27.1</c:v>
                </c:pt>
                <c:pt idx="36">
                  <c:v>27.2</c:v>
                </c:pt>
                <c:pt idx="37">
                  <c:v>27.4</c:v>
                </c:pt>
                <c:pt idx="38">
                  <c:v>27.4</c:v>
                </c:pt>
                <c:pt idx="39">
                  <c:v>27.7</c:v>
                </c:pt>
                <c:pt idx="40">
                  <c:v>27.7</c:v>
                </c:pt>
                <c:pt idx="41">
                  <c:v>27.8</c:v>
                </c:pt>
                <c:pt idx="42">
                  <c:v>27.9</c:v>
                </c:pt>
                <c:pt idx="43">
                  <c:v>28.2</c:v>
                </c:pt>
                <c:pt idx="44">
                  <c:v>28.7</c:v>
                </c:pt>
                <c:pt idx="45">
                  <c:v>28.7</c:v>
                </c:pt>
                <c:pt idx="46">
                  <c:v>28.7</c:v>
                </c:pt>
                <c:pt idx="47">
                  <c:v>29</c:v>
                </c:pt>
                <c:pt idx="48">
                  <c:v>29.2</c:v>
                </c:pt>
                <c:pt idx="49">
                  <c:v>29.4</c:v>
                </c:pt>
                <c:pt idx="50">
                  <c:v>30.9</c:v>
                </c:pt>
              </c:numCache>
            </c:numRef>
          </c:val>
          <c:extLst>
            <c:ext xmlns:c16="http://schemas.microsoft.com/office/drawing/2014/chart" uri="{C3380CC4-5D6E-409C-BE32-E72D297353CC}">
              <c16:uniqueId val="{00000000-4139-447F-9B3F-8C38D8B44656}"/>
            </c:ext>
          </c:extLst>
        </c:ser>
        <c:dLbls>
          <c:showLegendKey val="0"/>
          <c:showVal val="0"/>
          <c:showCatName val="0"/>
          <c:showSerName val="0"/>
          <c:showPercent val="0"/>
          <c:showBubbleSize val="0"/>
        </c:dLbls>
        <c:gapWidth val="50"/>
        <c:overlap val="-27"/>
        <c:axId val="842336032"/>
        <c:axId val="842333952"/>
        <c:extLst/>
      </c:barChart>
      <c:catAx>
        <c:axId val="842336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2"/>
                </a:solidFill>
                <a:latin typeface="Arial Narrow" panose="020B0606020202030204" pitchFamily="34" charset="0"/>
                <a:ea typeface="+mn-ea"/>
                <a:cs typeface="+mn-cs"/>
              </a:defRPr>
            </a:pPr>
            <a:endParaRPr lang="en-US"/>
          </a:p>
        </c:txPr>
        <c:crossAx val="842333952"/>
        <c:crosses val="autoZero"/>
        <c:auto val="1"/>
        <c:lblAlgn val="ctr"/>
        <c:lblOffset val="100"/>
        <c:noMultiLvlLbl val="0"/>
      </c:catAx>
      <c:valAx>
        <c:axId val="842333952"/>
        <c:scaling>
          <c:orientation val="minMax"/>
          <c:max val="35"/>
          <c:min val="15"/>
        </c:scaling>
        <c:delete val="0"/>
        <c:axPos val="l"/>
        <c:majorGridlines>
          <c:spPr>
            <a:ln w="9525" cap="flat" cmpd="sng" algn="ctr">
              <a:solidFill>
                <a:schemeClr val="bg1">
                  <a:lumMod val="50000"/>
                </a:schemeClr>
              </a:solidFill>
              <a:prstDash val="sysDot"/>
              <a:round/>
            </a:ln>
            <a:effectLst/>
          </c:spPr>
        </c:majorGridlines>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842336032"/>
        <c:crosses val="autoZero"/>
        <c:crossBetween val="between"/>
        <c:majorUnit val="5"/>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69832570868784E-2"/>
          <c:y val="4.6149185938034597E-2"/>
          <c:w val="0.90015487597656085"/>
          <c:h val="0.84010140086047325"/>
        </c:manualLayout>
      </c:layout>
      <c:barChart>
        <c:barDir val="col"/>
        <c:grouping val="clustered"/>
        <c:varyColors val="0"/>
        <c:ser>
          <c:idx val="0"/>
          <c:order val="0"/>
          <c:tx>
            <c:strRef>
              <c:f>Sheet1!$B$1</c:f>
              <c:strCache>
                <c:ptCount val="1"/>
                <c:pt idx="0">
                  <c:v>% NTSV Cesareans</c:v>
                </c:pt>
              </c:strCache>
            </c:strRef>
          </c:tx>
          <c:spPr>
            <a:solidFill>
              <a:srgbClr val="C00000"/>
            </a:solidFill>
            <a:ln>
              <a:noFill/>
            </a:ln>
            <a:effectLst/>
          </c:spPr>
          <c:invertIfNegative val="0"/>
          <c:dPt>
            <c:idx val="0"/>
            <c:invertIfNegative val="0"/>
            <c:bubble3D val="0"/>
            <c:spPr>
              <a:solidFill>
                <a:srgbClr val="339966"/>
              </a:solidFill>
              <a:ln>
                <a:noFill/>
              </a:ln>
              <a:effectLst/>
            </c:spPr>
            <c:extLst>
              <c:ext xmlns:c16="http://schemas.microsoft.com/office/drawing/2014/chart" uri="{C3380CC4-5D6E-409C-BE32-E72D297353CC}">
                <c16:uniqueId val="{00000001-933C-46A1-977D-8FCB6C561688}"/>
              </c:ext>
            </c:extLst>
          </c:dPt>
          <c:dPt>
            <c:idx val="1"/>
            <c:invertIfNegative val="0"/>
            <c:bubble3D val="0"/>
            <c:spPr>
              <a:solidFill>
                <a:srgbClr val="339966"/>
              </a:solidFill>
              <a:ln>
                <a:noFill/>
              </a:ln>
              <a:effectLst/>
            </c:spPr>
            <c:extLst>
              <c:ext xmlns:c16="http://schemas.microsoft.com/office/drawing/2014/chart" uri="{C3380CC4-5D6E-409C-BE32-E72D297353CC}">
                <c16:uniqueId val="{00000003-933C-46A1-977D-8FCB6C561688}"/>
              </c:ext>
            </c:extLst>
          </c:dPt>
          <c:dPt>
            <c:idx val="2"/>
            <c:invertIfNegative val="0"/>
            <c:bubble3D val="0"/>
            <c:spPr>
              <a:solidFill>
                <a:srgbClr val="339966"/>
              </a:solidFill>
              <a:ln>
                <a:noFill/>
              </a:ln>
              <a:effectLst/>
            </c:spPr>
            <c:extLst>
              <c:ext xmlns:c16="http://schemas.microsoft.com/office/drawing/2014/chart" uri="{C3380CC4-5D6E-409C-BE32-E72D297353CC}">
                <c16:uniqueId val="{00000005-933C-46A1-977D-8FCB6C561688}"/>
              </c:ext>
            </c:extLst>
          </c:dPt>
          <c:dPt>
            <c:idx val="3"/>
            <c:invertIfNegative val="0"/>
            <c:bubble3D val="0"/>
            <c:spPr>
              <a:solidFill>
                <a:srgbClr val="339966"/>
              </a:solidFill>
              <a:ln>
                <a:noFill/>
              </a:ln>
              <a:effectLst/>
            </c:spPr>
            <c:extLst>
              <c:ext xmlns:c16="http://schemas.microsoft.com/office/drawing/2014/chart" uri="{C3380CC4-5D6E-409C-BE32-E72D297353CC}">
                <c16:uniqueId val="{00000007-933C-46A1-977D-8FCB6C561688}"/>
              </c:ext>
            </c:extLst>
          </c:dPt>
          <c:dPt>
            <c:idx val="4"/>
            <c:invertIfNegative val="0"/>
            <c:bubble3D val="0"/>
            <c:spPr>
              <a:solidFill>
                <a:srgbClr val="339966"/>
              </a:solidFill>
              <a:ln>
                <a:noFill/>
              </a:ln>
              <a:effectLst/>
            </c:spPr>
            <c:extLst>
              <c:ext xmlns:c16="http://schemas.microsoft.com/office/drawing/2014/chart" uri="{C3380CC4-5D6E-409C-BE32-E72D297353CC}">
                <c16:uniqueId val="{00000009-933C-46A1-977D-8FCB6C561688}"/>
              </c:ext>
            </c:extLst>
          </c:dPt>
          <c:dPt>
            <c:idx val="5"/>
            <c:invertIfNegative val="0"/>
            <c:bubble3D val="0"/>
            <c:spPr>
              <a:solidFill>
                <a:srgbClr val="339966"/>
              </a:solidFill>
              <a:ln>
                <a:noFill/>
              </a:ln>
              <a:effectLst/>
            </c:spPr>
            <c:extLst>
              <c:ext xmlns:c16="http://schemas.microsoft.com/office/drawing/2014/chart" uri="{C3380CC4-5D6E-409C-BE32-E72D297353CC}">
                <c16:uniqueId val="{0000000B-933C-46A1-977D-8FCB6C561688}"/>
              </c:ext>
            </c:extLst>
          </c:dPt>
          <c:dPt>
            <c:idx val="6"/>
            <c:invertIfNegative val="0"/>
            <c:bubble3D val="0"/>
            <c:spPr>
              <a:solidFill>
                <a:srgbClr val="339966"/>
              </a:solidFill>
              <a:ln>
                <a:noFill/>
              </a:ln>
              <a:effectLst/>
            </c:spPr>
            <c:extLst>
              <c:ext xmlns:c16="http://schemas.microsoft.com/office/drawing/2014/chart" uri="{C3380CC4-5D6E-409C-BE32-E72D297353CC}">
                <c16:uniqueId val="{0000000D-933C-46A1-977D-8FCB6C561688}"/>
              </c:ext>
            </c:extLst>
          </c:dPt>
          <c:dPt>
            <c:idx val="7"/>
            <c:invertIfNegative val="0"/>
            <c:bubble3D val="0"/>
            <c:spPr>
              <a:solidFill>
                <a:srgbClr val="339966"/>
              </a:solidFill>
              <a:ln>
                <a:noFill/>
              </a:ln>
              <a:effectLst/>
            </c:spPr>
            <c:extLst>
              <c:ext xmlns:c16="http://schemas.microsoft.com/office/drawing/2014/chart" uri="{C3380CC4-5D6E-409C-BE32-E72D297353CC}">
                <c16:uniqueId val="{0000000F-933C-46A1-977D-8FCB6C561688}"/>
              </c:ext>
            </c:extLst>
          </c:dPt>
          <c:dPt>
            <c:idx val="8"/>
            <c:invertIfNegative val="0"/>
            <c:bubble3D val="0"/>
            <c:spPr>
              <a:solidFill>
                <a:srgbClr val="339966"/>
              </a:solidFill>
              <a:ln>
                <a:noFill/>
              </a:ln>
              <a:effectLst/>
            </c:spPr>
            <c:extLst>
              <c:ext xmlns:c16="http://schemas.microsoft.com/office/drawing/2014/chart" uri="{C3380CC4-5D6E-409C-BE32-E72D297353CC}">
                <c16:uniqueId val="{00000011-933C-46A1-977D-8FCB6C561688}"/>
              </c:ext>
            </c:extLst>
          </c:dPt>
          <c:dPt>
            <c:idx val="9"/>
            <c:invertIfNegative val="0"/>
            <c:bubble3D val="0"/>
            <c:spPr>
              <a:solidFill>
                <a:srgbClr val="339966"/>
              </a:solidFill>
              <a:ln>
                <a:noFill/>
              </a:ln>
              <a:effectLst/>
            </c:spPr>
            <c:extLst>
              <c:ext xmlns:c16="http://schemas.microsoft.com/office/drawing/2014/chart" uri="{C3380CC4-5D6E-409C-BE32-E72D297353CC}">
                <c16:uniqueId val="{00000013-933C-46A1-977D-8FCB6C561688}"/>
              </c:ext>
            </c:extLst>
          </c:dPt>
          <c:dPt>
            <c:idx val="10"/>
            <c:invertIfNegative val="0"/>
            <c:bubble3D val="0"/>
            <c:spPr>
              <a:solidFill>
                <a:srgbClr val="339966"/>
              </a:solidFill>
              <a:ln>
                <a:noFill/>
              </a:ln>
              <a:effectLst/>
            </c:spPr>
            <c:extLst>
              <c:ext xmlns:c16="http://schemas.microsoft.com/office/drawing/2014/chart" uri="{C3380CC4-5D6E-409C-BE32-E72D297353CC}">
                <c16:uniqueId val="{00000015-933C-46A1-977D-8FCB6C561688}"/>
              </c:ext>
            </c:extLst>
          </c:dPt>
          <c:dPt>
            <c:idx val="11"/>
            <c:invertIfNegative val="0"/>
            <c:bubble3D val="0"/>
            <c:spPr>
              <a:solidFill>
                <a:srgbClr val="339966"/>
              </a:solidFill>
              <a:ln>
                <a:noFill/>
              </a:ln>
              <a:effectLst/>
            </c:spPr>
            <c:extLst>
              <c:ext xmlns:c16="http://schemas.microsoft.com/office/drawing/2014/chart" uri="{C3380CC4-5D6E-409C-BE32-E72D297353CC}">
                <c16:uniqueId val="{00000017-933C-46A1-977D-8FCB6C561688}"/>
              </c:ext>
            </c:extLst>
          </c:dPt>
          <c:dPt>
            <c:idx val="12"/>
            <c:invertIfNegative val="0"/>
            <c:bubble3D val="0"/>
            <c:spPr>
              <a:solidFill>
                <a:srgbClr val="339966"/>
              </a:solidFill>
              <a:ln>
                <a:noFill/>
              </a:ln>
              <a:effectLst/>
            </c:spPr>
            <c:extLst>
              <c:ext xmlns:c16="http://schemas.microsoft.com/office/drawing/2014/chart" uri="{C3380CC4-5D6E-409C-BE32-E72D297353CC}">
                <c16:uniqueId val="{00000019-933C-46A1-977D-8FCB6C561688}"/>
              </c:ext>
            </c:extLst>
          </c:dPt>
          <c:dPt>
            <c:idx val="13"/>
            <c:invertIfNegative val="0"/>
            <c:bubble3D val="0"/>
            <c:spPr>
              <a:solidFill>
                <a:srgbClr val="339966"/>
              </a:solidFill>
              <a:ln>
                <a:noFill/>
              </a:ln>
              <a:effectLst/>
            </c:spPr>
            <c:extLst>
              <c:ext xmlns:c16="http://schemas.microsoft.com/office/drawing/2014/chart" uri="{C3380CC4-5D6E-409C-BE32-E72D297353CC}">
                <c16:uniqueId val="{0000001B-933C-46A1-977D-8FCB6C561688}"/>
              </c:ext>
            </c:extLst>
          </c:dPt>
          <c:dPt>
            <c:idx val="14"/>
            <c:invertIfNegative val="0"/>
            <c:bubble3D val="0"/>
            <c:spPr>
              <a:solidFill>
                <a:srgbClr val="339966"/>
              </a:solidFill>
              <a:ln>
                <a:noFill/>
              </a:ln>
              <a:effectLst/>
            </c:spPr>
            <c:extLst>
              <c:ext xmlns:c16="http://schemas.microsoft.com/office/drawing/2014/chart" uri="{C3380CC4-5D6E-409C-BE32-E72D297353CC}">
                <c16:uniqueId val="{0000001D-933C-46A1-977D-8FCB6C561688}"/>
              </c:ext>
            </c:extLst>
          </c:dPt>
          <c:dPt>
            <c:idx val="15"/>
            <c:invertIfNegative val="0"/>
            <c:bubble3D val="0"/>
            <c:spPr>
              <a:solidFill>
                <a:srgbClr val="339966"/>
              </a:solidFill>
              <a:ln>
                <a:noFill/>
              </a:ln>
              <a:effectLst/>
            </c:spPr>
            <c:extLst>
              <c:ext xmlns:c16="http://schemas.microsoft.com/office/drawing/2014/chart" uri="{C3380CC4-5D6E-409C-BE32-E72D297353CC}">
                <c16:uniqueId val="{0000001F-933C-46A1-977D-8FCB6C561688}"/>
              </c:ext>
            </c:extLst>
          </c:dPt>
          <c:dPt>
            <c:idx val="16"/>
            <c:invertIfNegative val="0"/>
            <c:bubble3D val="0"/>
            <c:spPr>
              <a:solidFill>
                <a:srgbClr val="339966"/>
              </a:solidFill>
              <a:ln>
                <a:noFill/>
              </a:ln>
              <a:effectLst/>
            </c:spPr>
            <c:extLst>
              <c:ext xmlns:c16="http://schemas.microsoft.com/office/drawing/2014/chart" uri="{C3380CC4-5D6E-409C-BE32-E72D297353CC}">
                <c16:uniqueId val="{00000021-933C-46A1-977D-8FCB6C561688}"/>
              </c:ext>
            </c:extLst>
          </c:dPt>
          <c:dPt>
            <c:idx val="17"/>
            <c:invertIfNegative val="0"/>
            <c:bubble3D val="0"/>
            <c:spPr>
              <a:solidFill>
                <a:srgbClr val="339966"/>
              </a:solidFill>
              <a:ln>
                <a:noFill/>
              </a:ln>
              <a:effectLst/>
            </c:spPr>
            <c:extLst>
              <c:ext xmlns:c16="http://schemas.microsoft.com/office/drawing/2014/chart" uri="{C3380CC4-5D6E-409C-BE32-E72D297353CC}">
                <c16:uniqueId val="{00000023-933C-46A1-977D-8FCB6C561688}"/>
              </c:ext>
            </c:extLst>
          </c:dPt>
          <c:dPt>
            <c:idx val="18"/>
            <c:invertIfNegative val="0"/>
            <c:bubble3D val="0"/>
            <c:spPr>
              <a:solidFill>
                <a:srgbClr val="339966"/>
              </a:solidFill>
              <a:ln>
                <a:noFill/>
              </a:ln>
              <a:effectLst/>
            </c:spPr>
            <c:extLst>
              <c:ext xmlns:c16="http://schemas.microsoft.com/office/drawing/2014/chart" uri="{C3380CC4-5D6E-409C-BE32-E72D297353CC}">
                <c16:uniqueId val="{00000025-933C-46A1-977D-8FCB6C561688}"/>
              </c:ext>
            </c:extLst>
          </c:dPt>
          <c:dPt>
            <c:idx val="19"/>
            <c:invertIfNegative val="0"/>
            <c:bubble3D val="0"/>
            <c:spPr>
              <a:solidFill>
                <a:srgbClr val="339966"/>
              </a:solidFill>
              <a:ln>
                <a:noFill/>
              </a:ln>
              <a:effectLst/>
            </c:spPr>
            <c:extLst>
              <c:ext xmlns:c16="http://schemas.microsoft.com/office/drawing/2014/chart" uri="{C3380CC4-5D6E-409C-BE32-E72D297353CC}">
                <c16:uniqueId val="{00000027-933C-46A1-977D-8FCB6C561688}"/>
              </c:ext>
            </c:extLst>
          </c:dPt>
          <c:dPt>
            <c:idx val="20"/>
            <c:invertIfNegative val="0"/>
            <c:bubble3D val="0"/>
            <c:spPr>
              <a:solidFill>
                <a:srgbClr val="339966"/>
              </a:solidFill>
              <a:ln>
                <a:noFill/>
              </a:ln>
              <a:effectLst/>
            </c:spPr>
            <c:extLst>
              <c:ext xmlns:c16="http://schemas.microsoft.com/office/drawing/2014/chart" uri="{C3380CC4-5D6E-409C-BE32-E72D297353CC}">
                <c16:uniqueId val="{00000029-933C-46A1-977D-8FCB6C561688}"/>
              </c:ext>
            </c:extLst>
          </c:dPt>
          <c:dPt>
            <c:idx val="21"/>
            <c:invertIfNegative val="0"/>
            <c:bubble3D val="0"/>
            <c:spPr>
              <a:solidFill>
                <a:srgbClr val="339966"/>
              </a:solidFill>
              <a:ln>
                <a:noFill/>
              </a:ln>
              <a:effectLst/>
            </c:spPr>
            <c:extLst>
              <c:ext xmlns:c16="http://schemas.microsoft.com/office/drawing/2014/chart" uri="{C3380CC4-5D6E-409C-BE32-E72D297353CC}">
                <c16:uniqueId val="{0000002B-933C-46A1-977D-8FCB6C561688}"/>
              </c:ext>
            </c:extLst>
          </c:dPt>
          <c:dPt>
            <c:idx val="22"/>
            <c:invertIfNegative val="0"/>
            <c:bubble3D val="0"/>
            <c:spPr>
              <a:solidFill>
                <a:srgbClr val="339966"/>
              </a:solidFill>
              <a:ln>
                <a:noFill/>
              </a:ln>
              <a:effectLst/>
            </c:spPr>
            <c:extLst>
              <c:ext xmlns:c16="http://schemas.microsoft.com/office/drawing/2014/chart" uri="{C3380CC4-5D6E-409C-BE32-E72D297353CC}">
                <c16:uniqueId val="{0000002D-933C-46A1-977D-8FCB6C561688}"/>
              </c:ext>
            </c:extLst>
          </c:dPt>
          <c:dPt>
            <c:idx val="23"/>
            <c:invertIfNegative val="0"/>
            <c:bubble3D val="0"/>
            <c:spPr>
              <a:solidFill>
                <a:srgbClr val="339966"/>
              </a:solidFill>
              <a:ln>
                <a:noFill/>
              </a:ln>
              <a:effectLst/>
            </c:spPr>
            <c:extLst>
              <c:ext xmlns:c16="http://schemas.microsoft.com/office/drawing/2014/chart" uri="{C3380CC4-5D6E-409C-BE32-E72D297353CC}">
                <c16:uniqueId val="{0000002F-933C-46A1-977D-8FCB6C561688}"/>
              </c:ext>
            </c:extLst>
          </c:dPt>
          <c:dPt>
            <c:idx val="24"/>
            <c:invertIfNegative val="0"/>
            <c:bubble3D val="0"/>
            <c:spPr>
              <a:solidFill>
                <a:srgbClr val="339966"/>
              </a:solidFill>
              <a:ln>
                <a:noFill/>
              </a:ln>
              <a:effectLst/>
            </c:spPr>
            <c:extLst>
              <c:ext xmlns:c16="http://schemas.microsoft.com/office/drawing/2014/chart" uri="{C3380CC4-5D6E-409C-BE32-E72D297353CC}">
                <c16:uniqueId val="{00000031-933C-46A1-977D-8FCB6C561688}"/>
              </c:ext>
            </c:extLst>
          </c:dPt>
          <c:dPt>
            <c:idx val="25"/>
            <c:invertIfNegative val="0"/>
            <c:bubble3D val="0"/>
            <c:spPr>
              <a:solidFill>
                <a:srgbClr val="339966"/>
              </a:solidFill>
              <a:ln>
                <a:noFill/>
              </a:ln>
              <a:effectLst/>
            </c:spPr>
            <c:extLst>
              <c:ext xmlns:c16="http://schemas.microsoft.com/office/drawing/2014/chart" uri="{C3380CC4-5D6E-409C-BE32-E72D297353CC}">
                <c16:uniqueId val="{00000033-933C-46A1-977D-8FCB6C561688}"/>
              </c:ext>
            </c:extLst>
          </c:dPt>
          <c:dPt>
            <c:idx val="26"/>
            <c:invertIfNegative val="0"/>
            <c:bubble3D val="0"/>
            <c:spPr>
              <a:solidFill>
                <a:srgbClr val="ED7D31"/>
              </a:solidFill>
              <a:ln>
                <a:noFill/>
              </a:ln>
              <a:effectLst/>
            </c:spPr>
            <c:extLst>
              <c:ext xmlns:c16="http://schemas.microsoft.com/office/drawing/2014/chart" uri="{C3380CC4-5D6E-409C-BE32-E72D297353CC}">
                <c16:uniqueId val="{00000035-933C-46A1-977D-8FCB6C561688}"/>
              </c:ext>
            </c:extLst>
          </c:dPt>
          <c:dPt>
            <c:idx val="27"/>
            <c:invertIfNegative val="0"/>
            <c:bubble3D val="0"/>
            <c:spPr>
              <a:solidFill>
                <a:srgbClr val="ED7D31"/>
              </a:solidFill>
              <a:ln>
                <a:noFill/>
              </a:ln>
              <a:effectLst/>
            </c:spPr>
            <c:extLst>
              <c:ext xmlns:c16="http://schemas.microsoft.com/office/drawing/2014/chart" uri="{C3380CC4-5D6E-409C-BE32-E72D297353CC}">
                <c16:uniqueId val="{00000037-933C-46A1-977D-8FCB6C561688}"/>
              </c:ext>
            </c:extLst>
          </c:dPt>
          <c:dPt>
            <c:idx val="28"/>
            <c:invertIfNegative val="0"/>
            <c:bubble3D val="0"/>
            <c:spPr>
              <a:solidFill>
                <a:srgbClr val="ED7D31"/>
              </a:solidFill>
              <a:ln>
                <a:noFill/>
              </a:ln>
              <a:effectLst/>
            </c:spPr>
            <c:extLst>
              <c:ext xmlns:c16="http://schemas.microsoft.com/office/drawing/2014/chart" uri="{C3380CC4-5D6E-409C-BE32-E72D297353CC}">
                <c16:uniqueId val="{00000039-933C-46A1-977D-8FCB6C561688}"/>
              </c:ext>
            </c:extLst>
          </c:dPt>
          <c:dPt>
            <c:idx val="29"/>
            <c:invertIfNegative val="0"/>
            <c:bubble3D val="0"/>
            <c:spPr>
              <a:solidFill>
                <a:srgbClr val="ED7D31"/>
              </a:solidFill>
              <a:ln>
                <a:noFill/>
              </a:ln>
              <a:effectLst/>
            </c:spPr>
            <c:extLst>
              <c:ext xmlns:c16="http://schemas.microsoft.com/office/drawing/2014/chart" uri="{C3380CC4-5D6E-409C-BE32-E72D297353CC}">
                <c16:uniqueId val="{0000003B-933C-46A1-977D-8FCB6C561688}"/>
              </c:ext>
            </c:extLst>
          </c:dPt>
          <c:dPt>
            <c:idx val="30"/>
            <c:invertIfNegative val="0"/>
            <c:bubble3D val="0"/>
            <c:spPr>
              <a:solidFill>
                <a:srgbClr val="ED7D31"/>
              </a:solidFill>
              <a:ln>
                <a:noFill/>
              </a:ln>
              <a:effectLst/>
            </c:spPr>
            <c:extLst>
              <c:ext xmlns:c16="http://schemas.microsoft.com/office/drawing/2014/chart" uri="{C3380CC4-5D6E-409C-BE32-E72D297353CC}">
                <c16:uniqueId val="{0000003D-933C-46A1-977D-8FCB6C561688}"/>
              </c:ext>
            </c:extLst>
          </c:dPt>
          <c:dPt>
            <c:idx val="31"/>
            <c:invertIfNegative val="0"/>
            <c:bubble3D val="0"/>
            <c:spPr>
              <a:solidFill>
                <a:srgbClr val="ED7D31"/>
              </a:solidFill>
              <a:ln>
                <a:noFill/>
              </a:ln>
              <a:effectLst/>
            </c:spPr>
            <c:extLst>
              <c:ext xmlns:c16="http://schemas.microsoft.com/office/drawing/2014/chart" uri="{C3380CC4-5D6E-409C-BE32-E72D297353CC}">
                <c16:uniqueId val="{0000003F-933C-46A1-977D-8FCB6C561688}"/>
              </c:ext>
            </c:extLst>
          </c:dPt>
          <c:dPt>
            <c:idx val="32"/>
            <c:invertIfNegative val="0"/>
            <c:bubble3D val="0"/>
            <c:spPr>
              <a:solidFill>
                <a:srgbClr val="ED7D31"/>
              </a:solidFill>
              <a:ln>
                <a:noFill/>
              </a:ln>
              <a:effectLst/>
            </c:spPr>
            <c:extLst>
              <c:ext xmlns:c16="http://schemas.microsoft.com/office/drawing/2014/chart" uri="{C3380CC4-5D6E-409C-BE32-E72D297353CC}">
                <c16:uniqueId val="{00000041-933C-46A1-977D-8FCB6C561688}"/>
              </c:ext>
            </c:extLst>
          </c:dPt>
          <c:dPt>
            <c:idx val="33"/>
            <c:invertIfNegative val="0"/>
            <c:bubble3D val="0"/>
            <c:spPr>
              <a:solidFill>
                <a:srgbClr val="ED7D31"/>
              </a:solidFill>
              <a:ln>
                <a:noFill/>
              </a:ln>
              <a:effectLst/>
            </c:spPr>
            <c:extLst>
              <c:ext xmlns:c16="http://schemas.microsoft.com/office/drawing/2014/chart" uri="{C3380CC4-5D6E-409C-BE32-E72D297353CC}">
                <c16:uniqueId val="{00000043-933C-46A1-977D-8FCB6C561688}"/>
              </c:ext>
            </c:extLst>
          </c:dPt>
          <c:dPt>
            <c:idx val="34"/>
            <c:invertIfNegative val="0"/>
            <c:bubble3D val="0"/>
            <c:spPr>
              <a:solidFill>
                <a:srgbClr val="ED7D31"/>
              </a:solidFill>
              <a:ln>
                <a:noFill/>
              </a:ln>
              <a:effectLst/>
            </c:spPr>
            <c:extLst>
              <c:ext xmlns:c16="http://schemas.microsoft.com/office/drawing/2014/chart" uri="{C3380CC4-5D6E-409C-BE32-E72D297353CC}">
                <c16:uniqueId val="{00000045-933C-46A1-977D-8FCB6C561688}"/>
              </c:ext>
            </c:extLst>
          </c:dPt>
          <c:dPt>
            <c:idx val="35"/>
            <c:invertIfNegative val="0"/>
            <c:bubble3D val="0"/>
            <c:spPr>
              <a:solidFill>
                <a:srgbClr val="ED7D31"/>
              </a:solidFill>
              <a:ln>
                <a:noFill/>
              </a:ln>
              <a:effectLst/>
            </c:spPr>
            <c:extLst>
              <c:ext xmlns:c16="http://schemas.microsoft.com/office/drawing/2014/chart" uri="{C3380CC4-5D6E-409C-BE32-E72D297353CC}">
                <c16:uniqueId val="{00000047-933C-46A1-977D-8FCB6C561688}"/>
              </c:ext>
            </c:extLst>
          </c:dPt>
          <c:dPt>
            <c:idx val="36"/>
            <c:invertIfNegative val="0"/>
            <c:bubble3D val="0"/>
            <c:spPr>
              <a:solidFill>
                <a:srgbClr val="ED7D31"/>
              </a:solidFill>
              <a:ln>
                <a:noFill/>
              </a:ln>
              <a:effectLst/>
            </c:spPr>
            <c:extLst>
              <c:ext xmlns:c16="http://schemas.microsoft.com/office/drawing/2014/chart" uri="{C3380CC4-5D6E-409C-BE32-E72D297353CC}">
                <c16:uniqueId val="{00000049-933C-46A1-977D-8FCB6C561688}"/>
              </c:ext>
            </c:extLst>
          </c:dPt>
          <c:dPt>
            <c:idx val="37"/>
            <c:invertIfNegative val="0"/>
            <c:bubble3D val="0"/>
            <c:spPr>
              <a:solidFill>
                <a:srgbClr val="ED7D31"/>
              </a:solidFill>
              <a:ln>
                <a:noFill/>
              </a:ln>
              <a:effectLst/>
            </c:spPr>
            <c:extLst>
              <c:ext xmlns:c16="http://schemas.microsoft.com/office/drawing/2014/chart" uri="{C3380CC4-5D6E-409C-BE32-E72D297353CC}">
                <c16:uniqueId val="{0000004B-933C-46A1-977D-8FCB6C561688}"/>
              </c:ext>
            </c:extLst>
          </c:dPt>
          <c:dPt>
            <c:idx val="38"/>
            <c:invertIfNegative val="0"/>
            <c:bubble3D val="0"/>
            <c:spPr>
              <a:solidFill>
                <a:srgbClr val="ED7D31"/>
              </a:solidFill>
              <a:ln>
                <a:noFill/>
              </a:ln>
              <a:effectLst/>
            </c:spPr>
            <c:extLst>
              <c:ext xmlns:c16="http://schemas.microsoft.com/office/drawing/2014/chart" uri="{C3380CC4-5D6E-409C-BE32-E72D297353CC}">
                <c16:uniqueId val="{0000004D-933C-46A1-977D-8FCB6C561688}"/>
              </c:ext>
            </c:extLst>
          </c:dPt>
          <c:dPt>
            <c:idx val="39"/>
            <c:invertIfNegative val="0"/>
            <c:bubble3D val="0"/>
            <c:spPr>
              <a:solidFill>
                <a:srgbClr val="ED7D31"/>
              </a:solidFill>
              <a:ln>
                <a:noFill/>
              </a:ln>
              <a:effectLst/>
            </c:spPr>
            <c:extLst>
              <c:ext xmlns:c16="http://schemas.microsoft.com/office/drawing/2014/chart" uri="{C3380CC4-5D6E-409C-BE32-E72D297353CC}">
                <c16:uniqueId val="{0000004F-933C-46A1-977D-8FCB6C561688}"/>
              </c:ext>
            </c:extLst>
          </c:dPt>
          <c:dPt>
            <c:idx val="40"/>
            <c:invertIfNegative val="0"/>
            <c:bubble3D val="0"/>
            <c:spPr>
              <a:solidFill>
                <a:srgbClr val="ED7D31"/>
              </a:solidFill>
              <a:ln>
                <a:noFill/>
              </a:ln>
              <a:effectLst/>
            </c:spPr>
            <c:extLst>
              <c:ext xmlns:c16="http://schemas.microsoft.com/office/drawing/2014/chart" uri="{C3380CC4-5D6E-409C-BE32-E72D297353CC}">
                <c16:uniqueId val="{00000051-933C-46A1-977D-8FCB6C561688}"/>
              </c:ext>
            </c:extLst>
          </c:dPt>
          <c:dPt>
            <c:idx val="41"/>
            <c:invertIfNegative val="0"/>
            <c:bubble3D val="0"/>
            <c:spPr>
              <a:solidFill>
                <a:srgbClr val="ED7D31"/>
              </a:solidFill>
              <a:ln>
                <a:noFill/>
              </a:ln>
              <a:effectLst/>
            </c:spPr>
            <c:extLst>
              <c:ext xmlns:c16="http://schemas.microsoft.com/office/drawing/2014/chart" uri="{C3380CC4-5D6E-409C-BE32-E72D297353CC}">
                <c16:uniqueId val="{00000053-933C-46A1-977D-8FCB6C561688}"/>
              </c:ext>
            </c:extLst>
          </c:dPt>
          <c:dPt>
            <c:idx val="42"/>
            <c:invertIfNegative val="0"/>
            <c:bubble3D val="0"/>
            <c:spPr>
              <a:solidFill>
                <a:srgbClr val="ED7D31"/>
              </a:solidFill>
              <a:ln>
                <a:noFill/>
              </a:ln>
              <a:effectLst/>
            </c:spPr>
            <c:extLst>
              <c:ext xmlns:c16="http://schemas.microsoft.com/office/drawing/2014/chart" uri="{C3380CC4-5D6E-409C-BE32-E72D297353CC}">
                <c16:uniqueId val="{00000055-933C-46A1-977D-8FCB6C561688}"/>
              </c:ext>
            </c:extLst>
          </c:dPt>
          <c:dPt>
            <c:idx val="43"/>
            <c:invertIfNegative val="0"/>
            <c:bubble3D val="0"/>
            <c:spPr>
              <a:solidFill>
                <a:srgbClr val="ED7D31"/>
              </a:solidFill>
              <a:ln>
                <a:noFill/>
              </a:ln>
              <a:effectLst/>
            </c:spPr>
            <c:extLst>
              <c:ext xmlns:c16="http://schemas.microsoft.com/office/drawing/2014/chart" uri="{C3380CC4-5D6E-409C-BE32-E72D297353CC}">
                <c16:uniqueId val="{00000057-933C-46A1-977D-8FCB6C561688}"/>
              </c:ext>
            </c:extLst>
          </c:dPt>
          <c:dPt>
            <c:idx val="44"/>
            <c:invertIfNegative val="0"/>
            <c:bubble3D val="0"/>
            <c:spPr>
              <a:solidFill>
                <a:srgbClr val="ED7D31"/>
              </a:solidFill>
              <a:ln>
                <a:noFill/>
              </a:ln>
              <a:effectLst/>
            </c:spPr>
            <c:extLst>
              <c:ext xmlns:c16="http://schemas.microsoft.com/office/drawing/2014/chart" uri="{C3380CC4-5D6E-409C-BE32-E72D297353CC}">
                <c16:uniqueId val="{00000059-933C-46A1-977D-8FCB6C561688}"/>
              </c:ext>
            </c:extLst>
          </c:dPt>
          <c:dPt>
            <c:idx val="45"/>
            <c:invertIfNegative val="0"/>
            <c:bubble3D val="0"/>
            <c:spPr>
              <a:solidFill>
                <a:srgbClr val="ED7D31"/>
              </a:solidFill>
              <a:ln>
                <a:noFill/>
              </a:ln>
              <a:effectLst/>
            </c:spPr>
            <c:extLst>
              <c:ext xmlns:c16="http://schemas.microsoft.com/office/drawing/2014/chart" uri="{C3380CC4-5D6E-409C-BE32-E72D297353CC}">
                <c16:uniqueId val="{0000005B-933C-46A1-977D-8FCB6C561688}"/>
              </c:ext>
            </c:extLst>
          </c:dPt>
          <c:dPt>
            <c:idx val="46"/>
            <c:invertIfNegative val="0"/>
            <c:bubble3D val="0"/>
            <c:spPr>
              <a:solidFill>
                <a:srgbClr val="ED7D31"/>
              </a:solidFill>
              <a:ln>
                <a:noFill/>
              </a:ln>
              <a:effectLst/>
            </c:spPr>
            <c:extLst>
              <c:ext xmlns:c16="http://schemas.microsoft.com/office/drawing/2014/chart" uri="{C3380CC4-5D6E-409C-BE32-E72D297353CC}">
                <c16:uniqueId val="{0000005D-933C-46A1-977D-8FCB6C561688}"/>
              </c:ext>
            </c:extLst>
          </c:dPt>
          <c:dPt>
            <c:idx val="47"/>
            <c:invertIfNegative val="0"/>
            <c:bubble3D val="0"/>
            <c:spPr>
              <a:solidFill>
                <a:srgbClr val="ED7D31"/>
              </a:solidFill>
              <a:ln>
                <a:noFill/>
              </a:ln>
              <a:effectLst/>
            </c:spPr>
            <c:extLst>
              <c:ext xmlns:c16="http://schemas.microsoft.com/office/drawing/2014/chart" uri="{C3380CC4-5D6E-409C-BE32-E72D297353CC}">
                <c16:uniqueId val="{0000005F-933C-46A1-977D-8FCB6C561688}"/>
              </c:ext>
            </c:extLst>
          </c:dPt>
          <c:dPt>
            <c:idx val="48"/>
            <c:invertIfNegative val="0"/>
            <c:bubble3D val="0"/>
            <c:spPr>
              <a:solidFill>
                <a:srgbClr val="ED7D31"/>
              </a:solidFill>
              <a:ln>
                <a:noFill/>
              </a:ln>
              <a:effectLst/>
            </c:spPr>
            <c:extLst>
              <c:ext xmlns:c16="http://schemas.microsoft.com/office/drawing/2014/chart" uri="{C3380CC4-5D6E-409C-BE32-E72D297353CC}">
                <c16:uniqueId val="{00000061-933C-46A1-977D-8FCB6C561688}"/>
              </c:ext>
            </c:extLst>
          </c:dPt>
          <c:dPt>
            <c:idx val="49"/>
            <c:invertIfNegative val="0"/>
            <c:bubble3D val="0"/>
            <c:spPr>
              <a:solidFill>
                <a:srgbClr val="ED7D31"/>
              </a:solidFill>
              <a:ln>
                <a:noFill/>
              </a:ln>
              <a:effectLst/>
            </c:spPr>
            <c:extLst>
              <c:ext xmlns:c16="http://schemas.microsoft.com/office/drawing/2014/chart" uri="{C3380CC4-5D6E-409C-BE32-E72D297353CC}">
                <c16:uniqueId val="{00000063-933C-46A1-977D-8FCB6C561688}"/>
              </c:ext>
            </c:extLst>
          </c:dPt>
          <c:dPt>
            <c:idx val="50"/>
            <c:invertIfNegative val="0"/>
            <c:bubble3D val="0"/>
            <c:spPr>
              <a:solidFill>
                <a:srgbClr val="ED7D31"/>
              </a:solidFill>
              <a:ln>
                <a:noFill/>
              </a:ln>
              <a:effectLst/>
            </c:spPr>
            <c:extLst>
              <c:ext xmlns:c16="http://schemas.microsoft.com/office/drawing/2014/chart" uri="{C3380CC4-5D6E-409C-BE32-E72D297353CC}">
                <c16:uniqueId val="{00000065-933C-46A1-977D-8FCB6C561688}"/>
              </c:ext>
            </c:extLst>
          </c:dPt>
          <c:dPt>
            <c:idx val="51"/>
            <c:invertIfNegative val="0"/>
            <c:bubble3D val="0"/>
            <c:spPr>
              <a:solidFill>
                <a:srgbClr val="ED7D31"/>
              </a:solidFill>
              <a:ln>
                <a:noFill/>
              </a:ln>
              <a:effectLst/>
            </c:spPr>
            <c:extLst>
              <c:ext xmlns:c16="http://schemas.microsoft.com/office/drawing/2014/chart" uri="{C3380CC4-5D6E-409C-BE32-E72D297353CC}">
                <c16:uniqueId val="{00000067-933C-46A1-977D-8FCB6C561688}"/>
              </c:ext>
            </c:extLst>
          </c:dPt>
          <c:dPt>
            <c:idx val="52"/>
            <c:invertIfNegative val="0"/>
            <c:bubble3D val="0"/>
            <c:spPr>
              <a:solidFill>
                <a:srgbClr val="ED7D31"/>
              </a:solidFill>
              <a:ln>
                <a:noFill/>
              </a:ln>
              <a:effectLst/>
            </c:spPr>
            <c:extLst>
              <c:ext xmlns:c16="http://schemas.microsoft.com/office/drawing/2014/chart" uri="{C3380CC4-5D6E-409C-BE32-E72D297353CC}">
                <c16:uniqueId val="{00000069-933C-46A1-977D-8FCB6C561688}"/>
              </c:ext>
            </c:extLst>
          </c:dPt>
          <c:dPt>
            <c:idx val="53"/>
            <c:invertIfNegative val="0"/>
            <c:bubble3D val="0"/>
            <c:spPr>
              <a:solidFill>
                <a:srgbClr val="ED7D31"/>
              </a:solidFill>
              <a:ln>
                <a:noFill/>
              </a:ln>
              <a:effectLst/>
            </c:spPr>
            <c:extLst>
              <c:ext xmlns:c16="http://schemas.microsoft.com/office/drawing/2014/chart" uri="{C3380CC4-5D6E-409C-BE32-E72D297353CC}">
                <c16:uniqueId val="{0000006B-933C-46A1-977D-8FCB6C561688}"/>
              </c:ext>
            </c:extLst>
          </c:dPt>
          <c:dPt>
            <c:idx val="54"/>
            <c:invertIfNegative val="0"/>
            <c:bubble3D val="0"/>
            <c:spPr>
              <a:solidFill>
                <a:srgbClr val="ED7D31"/>
              </a:solidFill>
              <a:ln>
                <a:noFill/>
              </a:ln>
              <a:effectLst/>
            </c:spPr>
            <c:extLst>
              <c:ext xmlns:c16="http://schemas.microsoft.com/office/drawing/2014/chart" uri="{C3380CC4-5D6E-409C-BE32-E72D297353CC}">
                <c16:uniqueId val="{0000006D-933C-46A1-977D-8FCB6C561688}"/>
              </c:ext>
            </c:extLst>
          </c:dPt>
          <c:dPt>
            <c:idx val="55"/>
            <c:invertIfNegative val="0"/>
            <c:bubble3D val="0"/>
            <c:spPr>
              <a:solidFill>
                <a:srgbClr val="ED7D31"/>
              </a:solidFill>
              <a:ln>
                <a:noFill/>
              </a:ln>
              <a:effectLst/>
            </c:spPr>
            <c:extLst>
              <c:ext xmlns:c16="http://schemas.microsoft.com/office/drawing/2014/chart" uri="{C3380CC4-5D6E-409C-BE32-E72D297353CC}">
                <c16:uniqueId val="{0000006F-933C-46A1-977D-8FCB6C561688}"/>
              </c:ext>
            </c:extLst>
          </c:dPt>
          <c:dPt>
            <c:idx val="56"/>
            <c:invertIfNegative val="0"/>
            <c:bubble3D val="0"/>
            <c:spPr>
              <a:solidFill>
                <a:srgbClr val="ED7D31"/>
              </a:solidFill>
              <a:ln>
                <a:noFill/>
              </a:ln>
              <a:effectLst/>
            </c:spPr>
            <c:extLst>
              <c:ext xmlns:c16="http://schemas.microsoft.com/office/drawing/2014/chart" uri="{C3380CC4-5D6E-409C-BE32-E72D297353CC}">
                <c16:uniqueId val="{00000071-933C-46A1-977D-8FCB6C561688}"/>
              </c:ext>
            </c:extLst>
          </c:dPt>
          <c:dPt>
            <c:idx val="57"/>
            <c:invertIfNegative val="0"/>
            <c:bubble3D val="0"/>
            <c:spPr>
              <a:solidFill>
                <a:srgbClr val="ED7D31"/>
              </a:solidFill>
              <a:ln>
                <a:noFill/>
              </a:ln>
              <a:effectLst/>
            </c:spPr>
            <c:extLst>
              <c:ext xmlns:c16="http://schemas.microsoft.com/office/drawing/2014/chart" uri="{C3380CC4-5D6E-409C-BE32-E72D297353CC}">
                <c16:uniqueId val="{00000073-933C-46A1-977D-8FCB6C561688}"/>
              </c:ext>
            </c:extLst>
          </c:dPt>
          <c:dPt>
            <c:idx val="58"/>
            <c:invertIfNegative val="0"/>
            <c:bubble3D val="0"/>
            <c:spPr>
              <a:solidFill>
                <a:srgbClr val="ED7D31"/>
              </a:solidFill>
              <a:ln>
                <a:noFill/>
              </a:ln>
              <a:effectLst/>
            </c:spPr>
            <c:extLst>
              <c:ext xmlns:c16="http://schemas.microsoft.com/office/drawing/2014/chart" uri="{C3380CC4-5D6E-409C-BE32-E72D297353CC}">
                <c16:uniqueId val="{00000075-933C-46A1-977D-8FCB6C561688}"/>
              </c:ext>
            </c:extLst>
          </c:dPt>
          <c:dPt>
            <c:idx val="59"/>
            <c:invertIfNegative val="0"/>
            <c:bubble3D val="0"/>
            <c:spPr>
              <a:solidFill>
                <a:srgbClr val="ED7D31"/>
              </a:solidFill>
              <a:ln>
                <a:noFill/>
              </a:ln>
              <a:effectLst/>
            </c:spPr>
            <c:extLst>
              <c:ext xmlns:c16="http://schemas.microsoft.com/office/drawing/2014/chart" uri="{C3380CC4-5D6E-409C-BE32-E72D297353CC}">
                <c16:uniqueId val="{00000077-933C-46A1-977D-8FCB6C561688}"/>
              </c:ext>
            </c:extLst>
          </c:dPt>
          <c:dPt>
            <c:idx val="60"/>
            <c:invertIfNegative val="0"/>
            <c:bubble3D val="0"/>
            <c:spPr>
              <a:solidFill>
                <a:srgbClr val="ED7D31"/>
              </a:solidFill>
              <a:ln>
                <a:noFill/>
              </a:ln>
              <a:effectLst/>
            </c:spPr>
            <c:extLst>
              <c:ext xmlns:c16="http://schemas.microsoft.com/office/drawing/2014/chart" uri="{C3380CC4-5D6E-409C-BE32-E72D297353CC}">
                <c16:uniqueId val="{00000079-933C-46A1-977D-8FCB6C561688}"/>
              </c:ext>
            </c:extLst>
          </c:dPt>
          <c:dPt>
            <c:idx val="61"/>
            <c:invertIfNegative val="0"/>
            <c:bubble3D val="0"/>
            <c:spPr>
              <a:solidFill>
                <a:srgbClr val="ED7D31"/>
              </a:solidFill>
              <a:ln>
                <a:noFill/>
              </a:ln>
              <a:effectLst/>
            </c:spPr>
            <c:extLst>
              <c:ext xmlns:c16="http://schemas.microsoft.com/office/drawing/2014/chart" uri="{C3380CC4-5D6E-409C-BE32-E72D297353CC}">
                <c16:uniqueId val="{0000007B-933C-46A1-977D-8FCB6C561688}"/>
              </c:ext>
            </c:extLst>
          </c:dPt>
          <c:dPt>
            <c:idx val="62"/>
            <c:invertIfNegative val="0"/>
            <c:bubble3D val="0"/>
            <c:spPr>
              <a:solidFill>
                <a:srgbClr val="ED7D31"/>
              </a:solidFill>
              <a:ln>
                <a:noFill/>
              </a:ln>
              <a:effectLst/>
            </c:spPr>
            <c:extLst>
              <c:ext xmlns:c16="http://schemas.microsoft.com/office/drawing/2014/chart" uri="{C3380CC4-5D6E-409C-BE32-E72D297353CC}">
                <c16:uniqueId val="{0000007D-933C-46A1-977D-8FCB6C561688}"/>
              </c:ext>
            </c:extLst>
          </c:dPt>
          <c:dPt>
            <c:idx val="63"/>
            <c:invertIfNegative val="0"/>
            <c:bubble3D val="0"/>
            <c:spPr>
              <a:solidFill>
                <a:srgbClr val="ED7D31"/>
              </a:solidFill>
              <a:ln>
                <a:noFill/>
              </a:ln>
              <a:effectLst/>
            </c:spPr>
            <c:extLst>
              <c:ext xmlns:c16="http://schemas.microsoft.com/office/drawing/2014/chart" uri="{C3380CC4-5D6E-409C-BE32-E72D297353CC}">
                <c16:uniqueId val="{0000007F-933C-46A1-977D-8FCB6C561688}"/>
              </c:ext>
            </c:extLst>
          </c:dPt>
          <c:dPt>
            <c:idx val="64"/>
            <c:invertIfNegative val="0"/>
            <c:bubble3D val="0"/>
            <c:spPr>
              <a:solidFill>
                <a:srgbClr val="ED7D31"/>
              </a:solidFill>
              <a:ln>
                <a:noFill/>
              </a:ln>
              <a:effectLst/>
            </c:spPr>
            <c:extLst>
              <c:ext xmlns:c16="http://schemas.microsoft.com/office/drawing/2014/chart" uri="{C3380CC4-5D6E-409C-BE32-E72D297353CC}">
                <c16:uniqueId val="{00000081-933C-46A1-977D-8FCB6C561688}"/>
              </c:ext>
            </c:extLst>
          </c:dPt>
          <c:dPt>
            <c:idx val="65"/>
            <c:invertIfNegative val="0"/>
            <c:bubble3D val="0"/>
            <c:spPr>
              <a:solidFill>
                <a:srgbClr val="ED7D31"/>
              </a:solidFill>
              <a:ln>
                <a:noFill/>
              </a:ln>
              <a:effectLst/>
            </c:spPr>
            <c:extLst>
              <c:ext xmlns:c16="http://schemas.microsoft.com/office/drawing/2014/chart" uri="{C3380CC4-5D6E-409C-BE32-E72D297353CC}">
                <c16:uniqueId val="{00000083-933C-46A1-977D-8FCB6C561688}"/>
              </c:ext>
            </c:extLst>
          </c:dPt>
          <c:dPt>
            <c:idx val="66"/>
            <c:invertIfNegative val="0"/>
            <c:bubble3D val="0"/>
            <c:spPr>
              <a:solidFill>
                <a:srgbClr val="ED7D31"/>
              </a:solidFill>
              <a:ln>
                <a:noFill/>
              </a:ln>
              <a:effectLst/>
            </c:spPr>
            <c:extLst>
              <c:ext xmlns:c16="http://schemas.microsoft.com/office/drawing/2014/chart" uri="{C3380CC4-5D6E-409C-BE32-E72D297353CC}">
                <c16:uniqueId val="{00000085-933C-46A1-977D-8FCB6C561688}"/>
              </c:ext>
            </c:extLst>
          </c:dPt>
          <c:dPt>
            <c:idx val="67"/>
            <c:invertIfNegative val="0"/>
            <c:bubble3D val="0"/>
            <c:spPr>
              <a:solidFill>
                <a:srgbClr val="ED7D31"/>
              </a:solidFill>
              <a:ln>
                <a:noFill/>
              </a:ln>
              <a:effectLst/>
            </c:spPr>
            <c:extLst>
              <c:ext xmlns:c16="http://schemas.microsoft.com/office/drawing/2014/chart" uri="{C3380CC4-5D6E-409C-BE32-E72D297353CC}">
                <c16:uniqueId val="{00000087-933C-46A1-977D-8FCB6C561688}"/>
              </c:ext>
            </c:extLst>
          </c:dPt>
          <c:dPt>
            <c:idx val="68"/>
            <c:invertIfNegative val="0"/>
            <c:bubble3D val="0"/>
            <c:spPr>
              <a:solidFill>
                <a:srgbClr val="ED7D31"/>
              </a:solidFill>
              <a:ln>
                <a:noFill/>
              </a:ln>
              <a:effectLst/>
            </c:spPr>
            <c:extLst>
              <c:ext xmlns:c16="http://schemas.microsoft.com/office/drawing/2014/chart" uri="{C3380CC4-5D6E-409C-BE32-E72D297353CC}">
                <c16:uniqueId val="{00000089-933C-46A1-977D-8FCB6C561688}"/>
              </c:ext>
            </c:extLst>
          </c:dPt>
          <c:dPt>
            <c:idx val="69"/>
            <c:invertIfNegative val="0"/>
            <c:bubble3D val="0"/>
            <c:spPr>
              <a:solidFill>
                <a:srgbClr val="ED7D31"/>
              </a:solidFill>
              <a:ln>
                <a:noFill/>
              </a:ln>
              <a:effectLst/>
            </c:spPr>
            <c:extLst>
              <c:ext xmlns:c16="http://schemas.microsoft.com/office/drawing/2014/chart" uri="{C3380CC4-5D6E-409C-BE32-E72D297353CC}">
                <c16:uniqueId val="{0000008B-933C-46A1-977D-8FCB6C561688}"/>
              </c:ext>
            </c:extLst>
          </c:dPt>
          <c:cat>
            <c:numRef>
              <c:f>Sheet1!$A$2:$A$111</c:f>
              <c:numCache>
                <c:formatCode>General</c:formatCode>
                <c:ptCount val="11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numCache>
            </c:numRef>
          </c:cat>
          <c:val>
            <c:numRef>
              <c:f>Sheet1!$B$2:$B$111</c:f>
              <c:numCache>
                <c:formatCode>0.0%</c:formatCode>
                <c:ptCount val="110"/>
                <c:pt idx="0">
                  <c:v>0.151</c:v>
                </c:pt>
                <c:pt idx="1">
                  <c:v>0.151</c:v>
                </c:pt>
                <c:pt idx="2">
                  <c:v>0.156</c:v>
                </c:pt>
                <c:pt idx="3">
                  <c:v>0.159</c:v>
                </c:pt>
                <c:pt idx="4">
                  <c:v>0.161</c:v>
                </c:pt>
                <c:pt idx="5">
                  <c:v>0.19</c:v>
                </c:pt>
                <c:pt idx="6">
                  <c:v>0.19800000000000001</c:v>
                </c:pt>
                <c:pt idx="7">
                  <c:v>0.20200000000000001</c:v>
                </c:pt>
                <c:pt idx="8">
                  <c:v>0.20300000000000001</c:v>
                </c:pt>
                <c:pt idx="9">
                  <c:v>0.20300000000000001</c:v>
                </c:pt>
                <c:pt idx="10">
                  <c:v>0.20899999999999999</c:v>
                </c:pt>
                <c:pt idx="11">
                  <c:v>0.20899999999999999</c:v>
                </c:pt>
                <c:pt idx="12">
                  <c:v>0.21</c:v>
                </c:pt>
                <c:pt idx="13">
                  <c:v>0.217</c:v>
                </c:pt>
                <c:pt idx="14">
                  <c:v>0.218</c:v>
                </c:pt>
                <c:pt idx="15">
                  <c:v>0.223</c:v>
                </c:pt>
                <c:pt idx="16">
                  <c:v>0.22600000000000001</c:v>
                </c:pt>
                <c:pt idx="17">
                  <c:v>0.22700000000000001</c:v>
                </c:pt>
                <c:pt idx="18">
                  <c:v>0.22800000000000001</c:v>
                </c:pt>
                <c:pt idx="19">
                  <c:v>0.22900000000000001</c:v>
                </c:pt>
                <c:pt idx="20">
                  <c:v>0.23</c:v>
                </c:pt>
                <c:pt idx="21">
                  <c:v>0.23100000000000001</c:v>
                </c:pt>
                <c:pt idx="22">
                  <c:v>0.23200000000000001</c:v>
                </c:pt>
                <c:pt idx="23">
                  <c:v>0.23400000000000001</c:v>
                </c:pt>
                <c:pt idx="24">
                  <c:v>0.23599999999999999</c:v>
                </c:pt>
                <c:pt idx="25">
                  <c:v>0.23599999999999999</c:v>
                </c:pt>
                <c:pt idx="26">
                  <c:v>0.23699999999999999</c:v>
                </c:pt>
                <c:pt idx="27">
                  <c:v>0.23899999999999999</c:v>
                </c:pt>
                <c:pt idx="28">
                  <c:v>0.23899999999999999</c:v>
                </c:pt>
                <c:pt idx="29">
                  <c:v>0.23899999999999999</c:v>
                </c:pt>
                <c:pt idx="30">
                  <c:v>0.24199999999999999</c:v>
                </c:pt>
                <c:pt idx="31">
                  <c:v>0.24299999999999999</c:v>
                </c:pt>
                <c:pt idx="32">
                  <c:v>0.24399999999999999</c:v>
                </c:pt>
                <c:pt idx="33">
                  <c:v>0.246</c:v>
                </c:pt>
                <c:pt idx="34">
                  <c:v>0.246</c:v>
                </c:pt>
                <c:pt idx="35">
                  <c:v>0.246</c:v>
                </c:pt>
                <c:pt idx="36">
                  <c:v>0.248</c:v>
                </c:pt>
                <c:pt idx="37">
                  <c:v>0.25</c:v>
                </c:pt>
                <c:pt idx="38">
                  <c:v>0.25</c:v>
                </c:pt>
                <c:pt idx="39">
                  <c:v>0.25</c:v>
                </c:pt>
                <c:pt idx="40">
                  <c:v>0.25600000000000001</c:v>
                </c:pt>
                <c:pt idx="41">
                  <c:v>0.25900000000000001</c:v>
                </c:pt>
                <c:pt idx="42">
                  <c:v>0.26200000000000001</c:v>
                </c:pt>
                <c:pt idx="43">
                  <c:v>0.26300000000000001</c:v>
                </c:pt>
                <c:pt idx="44">
                  <c:v>0.26400000000000001</c:v>
                </c:pt>
                <c:pt idx="45">
                  <c:v>0.26500000000000001</c:v>
                </c:pt>
                <c:pt idx="46">
                  <c:v>0.26500000000000001</c:v>
                </c:pt>
                <c:pt idx="47">
                  <c:v>0.26700000000000002</c:v>
                </c:pt>
                <c:pt idx="48">
                  <c:v>0.26800000000000002</c:v>
                </c:pt>
                <c:pt idx="49">
                  <c:v>0.26900000000000002</c:v>
                </c:pt>
                <c:pt idx="50">
                  <c:v>0.27</c:v>
                </c:pt>
                <c:pt idx="51">
                  <c:v>0.27200000000000002</c:v>
                </c:pt>
                <c:pt idx="52">
                  <c:v>0.27200000000000002</c:v>
                </c:pt>
                <c:pt idx="53">
                  <c:v>0.27500000000000002</c:v>
                </c:pt>
                <c:pt idx="54">
                  <c:v>0.27600000000000002</c:v>
                </c:pt>
                <c:pt idx="55">
                  <c:v>0.27700000000000002</c:v>
                </c:pt>
                <c:pt idx="56">
                  <c:v>0.27800000000000002</c:v>
                </c:pt>
                <c:pt idx="57">
                  <c:v>0.27900000000000003</c:v>
                </c:pt>
                <c:pt idx="58">
                  <c:v>0.28199999999999997</c:v>
                </c:pt>
                <c:pt idx="59">
                  <c:v>0.28299999999999997</c:v>
                </c:pt>
                <c:pt idx="60">
                  <c:v>0.28399999999999997</c:v>
                </c:pt>
                <c:pt idx="61">
                  <c:v>0.28599999999999998</c:v>
                </c:pt>
                <c:pt idx="62">
                  <c:v>0.28699999999999998</c:v>
                </c:pt>
                <c:pt idx="63">
                  <c:v>0.28899999999999998</c:v>
                </c:pt>
                <c:pt idx="64">
                  <c:v>0.28999999999999998</c:v>
                </c:pt>
                <c:pt idx="65">
                  <c:v>0.29099999999999998</c:v>
                </c:pt>
                <c:pt idx="66">
                  <c:v>0.29399999999999998</c:v>
                </c:pt>
                <c:pt idx="67">
                  <c:v>0.29599999999999999</c:v>
                </c:pt>
                <c:pt idx="68">
                  <c:v>0.29799999999999999</c:v>
                </c:pt>
                <c:pt idx="69">
                  <c:v>0.3</c:v>
                </c:pt>
                <c:pt idx="70">
                  <c:v>0.30299999999999999</c:v>
                </c:pt>
                <c:pt idx="71">
                  <c:v>0.308</c:v>
                </c:pt>
                <c:pt idx="72">
                  <c:v>0.308</c:v>
                </c:pt>
                <c:pt idx="73">
                  <c:v>0.309</c:v>
                </c:pt>
                <c:pt idx="74">
                  <c:v>0.315</c:v>
                </c:pt>
                <c:pt idx="75">
                  <c:v>0.317</c:v>
                </c:pt>
                <c:pt idx="76">
                  <c:v>0.31900000000000001</c:v>
                </c:pt>
                <c:pt idx="77">
                  <c:v>0.31900000000000001</c:v>
                </c:pt>
                <c:pt idx="78">
                  <c:v>0.31900000000000001</c:v>
                </c:pt>
                <c:pt idx="79">
                  <c:v>0.32100000000000001</c:v>
                </c:pt>
                <c:pt idx="80">
                  <c:v>0.32200000000000001</c:v>
                </c:pt>
                <c:pt idx="81">
                  <c:v>0.32500000000000001</c:v>
                </c:pt>
                <c:pt idx="82">
                  <c:v>0.32900000000000001</c:v>
                </c:pt>
                <c:pt idx="83">
                  <c:v>0.33</c:v>
                </c:pt>
                <c:pt idx="84">
                  <c:v>0.34100000000000003</c:v>
                </c:pt>
                <c:pt idx="85">
                  <c:v>0.34300000000000003</c:v>
                </c:pt>
                <c:pt idx="86">
                  <c:v>0.34399999999999997</c:v>
                </c:pt>
                <c:pt idx="87">
                  <c:v>0.34399999999999997</c:v>
                </c:pt>
                <c:pt idx="88">
                  <c:v>0.35</c:v>
                </c:pt>
                <c:pt idx="89">
                  <c:v>0.35299999999999998</c:v>
                </c:pt>
                <c:pt idx="90">
                  <c:v>0.35799999999999998</c:v>
                </c:pt>
                <c:pt idx="91">
                  <c:v>0.36</c:v>
                </c:pt>
                <c:pt idx="92">
                  <c:v>0.36199999999999999</c:v>
                </c:pt>
                <c:pt idx="93">
                  <c:v>0.36299999999999999</c:v>
                </c:pt>
                <c:pt idx="94">
                  <c:v>0.36699999999999999</c:v>
                </c:pt>
                <c:pt idx="95">
                  <c:v>0.36899999999999999</c:v>
                </c:pt>
                <c:pt idx="96">
                  <c:v>0.36899999999999999</c:v>
                </c:pt>
                <c:pt idx="97">
                  <c:v>0.371</c:v>
                </c:pt>
                <c:pt idx="98">
                  <c:v>0.377</c:v>
                </c:pt>
                <c:pt idx="99">
                  <c:v>0.38300000000000001</c:v>
                </c:pt>
                <c:pt idx="100">
                  <c:v>0.38600000000000001</c:v>
                </c:pt>
                <c:pt idx="101">
                  <c:v>0.41699999999999998</c:v>
                </c:pt>
                <c:pt idx="102">
                  <c:v>0.435</c:v>
                </c:pt>
                <c:pt idx="103">
                  <c:v>0.437</c:v>
                </c:pt>
                <c:pt idx="104">
                  <c:v>0.44400000000000001</c:v>
                </c:pt>
                <c:pt idx="105">
                  <c:v>0.45</c:v>
                </c:pt>
                <c:pt idx="106">
                  <c:v>0.45900000000000002</c:v>
                </c:pt>
                <c:pt idx="107">
                  <c:v>0.48399999999999999</c:v>
                </c:pt>
                <c:pt idx="108">
                  <c:v>0.497</c:v>
                </c:pt>
                <c:pt idx="109">
                  <c:v>0.53400000000000003</c:v>
                </c:pt>
              </c:numCache>
            </c:numRef>
          </c:val>
          <c:extLst>
            <c:ext xmlns:c16="http://schemas.microsoft.com/office/drawing/2014/chart" uri="{C3380CC4-5D6E-409C-BE32-E72D297353CC}">
              <c16:uniqueId val="{0000008C-933C-46A1-977D-8FCB6C561688}"/>
            </c:ext>
          </c:extLst>
        </c:ser>
        <c:dLbls>
          <c:showLegendKey val="0"/>
          <c:showVal val="0"/>
          <c:showCatName val="0"/>
          <c:showSerName val="0"/>
          <c:showPercent val="0"/>
          <c:showBubbleSize val="0"/>
        </c:dLbls>
        <c:gapWidth val="86"/>
        <c:overlap val="-29"/>
        <c:axId val="1760161840"/>
        <c:axId val="1760162256"/>
      </c:barChart>
      <c:catAx>
        <c:axId val="1760161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760162256"/>
        <c:crosses val="autoZero"/>
        <c:auto val="1"/>
        <c:lblAlgn val="ctr"/>
        <c:lblOffset val="100"/>
        <c:noMultiLvlLbl val="0"/>
      </c:catAx>
      <c:valAx>
        <c:axId val="1760162256"/>
        <c:scaling>
          <c:orientation val="minMax"/>
        </c:scaling>
        <c:delete val="0"/>
        <c:axPos val="l"/>
        <c:majorGridlines>
          <c:spPr>
            <a:ln w="15875" cap="flat" cmpd="sng" algn="ctr">
              <a:solidFill>
                <a:schemeClr val="bg1">
                  <a:lumMod val="50000"/>
                </a:schemeClr>
              </a:solidFill>
              <a:prstDash val="sys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1760161840"/>
        <c:crossesAt val="2"/>
        <c:crossBetween val="between"/>
      </c:valAx>
      <c:spPr>
        <a:noFill/>
        <a:ln>
          <a:solidFill>
            <a:schemeClr val="tx2"/>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535472-FE10-4379-88B6-891120DE0598}" type="doc">
      <dgm:prSet loTypeId="urn:microsoft.com/office/officeart/2005/8/layout/architecture" loCatId="relationship" qsTypeId="urn:microsoft.com/office/officeart/2005/8/quickstyle/simple1" qsCatId="simple" csTypeId="urn:microsoft.com/office/officeart/2005/8/colors/accent1_2" csCatId="accent1" phldr="1"/>
      <dgm:spPr/>
      <dgm:t>
        <a:bodyPr/>
        <a:lstStyle/>
        <a:p>
          <a:endParaRPr lang="en-US"/>
        </a:p>
      </dgm:t>
    </dgm:pt>
    <dgm:pt modelId="{54664E41-7ED5-4CE6-8AD3-1B46C773CB85}">
      <dgm:prSet phldrT="[Text]" custT="1"/>
      <dgm:spPr/>
      <dgm:t>
        <a:bodyPr/>
        <a:lstStyle/>
        <a:p>
          <a:r>
            <a:rPr lang="en-US" sz="2900" dirty="0"/>
            <a:t>PROVIDE Online Tool Box</a:t>
          </a:r>
        </a:p>
        <a:p>
          <a:r>
            <a:rPr lang="en-US" sz="2000" dirty="0"/>
            <a:t>Algorithms, Sample order sets, Education tools, Slide sets, etc.</a:t>
          </a:r>
        </a:p>
      </dgm:t>
    </dgm:pt>
    <dgm:pt modelId="{0B1E2EC5-90E6-4AD6-965A-B5F56015637D}" type="parTrans" cxnId="{0E6567FF-143D-4B7D-907A-D4FD1190FED2}">
      <dgm:prSet/>
      <dgm:spPr/>
      <dgm:t>
        <a:bodyPr/>
        <a:lstStyle/>
        <a:p>
          <a:endParaRPr lang="en-US"/>
        </a:p>
      </dgm:t>
    </dgm:pt>
    <dgm:pt modelId="{2BC55E3D-6796-4D32-B8CC-55ACF466C19F}" type="sibTrans" cxnId="{0E6567FF-143D-4B7D-907A-D4FD1190FED2}">
      <dgm:prSet/>
      <dgm:spPr/>
      <dgm:t>
        <a:bodyPr/>
        <a:lstStyle/>
        <a:p>
          <a:endParaRPr lang="en-US"/>
        </a:p>
      </dgm:t>
    </dgm:pt>
    <dgm:pt modelId="{258B667C-C581-4595-A197-65C642761DFB}">
      <dgm:prSet phldrT="[Text]"/>
      <dgm:spPr/>
      <dgm:t>
        <a:bodyPr/>
        <a:lstStyle/>
        <a:p>
          <a:r>
            <a:rPr lang="en-US" dirty="0"/>
            <a:t>Customized On-site Consultations &amp; Grand Rounds</a:t>
          </a:r>
        </a:p>
      </dgm:t>
    </dgm:pt>
    <dgm:pt modelId="{6EA3CAD7-9F18-4390-88D3-D180CBADAC19}" type="parTrans" cxnId="{8590E9CC-7B10-4151-9B33-9A46443B5638}">
      <dgm:prSet/>
      <dgm:spPr/>
      <dgm:t>
        <a:bodyPr/>
        <a:lstStyle/>
        <a:p>
          <a:endParaRPr lang="en-US"/>
        </a:p>
      </dgm:t>
    </dgm:pt>
    <dgm:pt modelId="{C83F5FF3-2FF8-46C1-A754-C523186FD065}" type="sibTrans" cxnId="{8590E9CC-7B10-4151-9B33-9A46443B5638}">
      <dgm:prSet/>
      <dgm:spPr/>
      <dgm:t>
        <a:bodyPr/>
        <a:lstStyle/>
        <a:p>
          <a:endParaRPr lang="en-US"/>
        </a:p>
      </dgm:t>
    </dgm:pt>
    <dgm:pt modelId="{FA9FB421-AA4C-4628-A399-CAF0DCC1CF56}">
      <dgm:prSet phldrT="[Text]"/>
      <dgm:spPr/>
      <dgm:t>
        <a:bodyPr/>
        <a:lstStyle/>
        <a:p>
          <a:r>
            <a:rPr lang="en-US" dirty="0"/>
            <a:t>Monthly QI Data Reports</a:t>
          </a:r>
        </a:p>
      </dgm:t>
    </dgm:pt>
    <dgm:pt modelId="{0BCAF53C-C40F-431F-91E1-8E9096215247}" type="parTrans" cxnId="{B7882F71-7590-48B2-AF1D-7B725C73CE67}">
      <dgm:prSet/>
      <dgm:spPr/>
      <dgm:t>
        <a:bodyPr/>
        <a:lstStyle/>
        <a:p>
          <a:endParaRPr lang="en-US"/>
        </a:p>
      </dgm:t>
    </dgm:pt>
    <dgm:pt modelId="{231F1421-4AE5-40FD-8D2A-306BB6B391E0}" type="sibTrans" cxnId="{B7882F71-7590-48B2-AF1D-7B725C73CE67}">
      <dgm:prSet/>
      <dgm:spPr/>
      <dgm:t>
        <a:bodyPr/>
        <a:lstStyle/>
        <a:p>
          <a:endParaRPr lang="en-US"/>
        </a:p>
      </dgm:t>
    </dgm:pt>
    <dgm:pt modelId="{A4F08DE5-8EF8-4220-9028-7FF9E4579FBF}">
      <dgm:prSet phldrT="[Text]"/>
      <dgm:spPr/>
      <dgm:t>
        <a:bodyPr/>
        <a:lstStyle/>
        <a:p>
          <a:r>
            <a:rPr lang="en-US" dirty="0"/>
            <a:t>Monthly PROVIDE Learning and Collaboration Webinars</a:t>
          </a:r>
        </a:p>
      </dgm:t>
    </dgm:pt>
    <dgm:pt modelId="{014B2947-C2B0-44C5-8DC5-EF7AA15A40AD}" type="parTrans" cxnId="{AF3E42B3-BEAD-40AF-8554-156AE88623DD}">
      <dgm:prSet/>
      <dgm:spPr/>
      <dgm:t>
        <a:bodyPr/>
        <a:lstStyle/>
        <a:p>
          <a:endParaRPr lang="en-US"/>
        </a:p>
      </dgm:t>
    </dgm:pt>
    <dgm:pt modelId="{1AF4C68D-C126-4ACC-927C-8B08D9E78AF1}" type="sibTrans" cxnId="{AF3E42B3-BEAD-40AF-8554-156AE88623DD}">
      <dgm:prSet/>
      <dgm:spPr/>
      <dgm:t>
        <a:bodyPr/>
        <a:lstStyle/>
        <a:p>
          <a:endParaRPr lang="en-US"/>
        </a:p>
      </dgm:t>
    </dgm:pt>
    <dgm:pt modelId="{29B204F9-8329-409F-B840-9AA91630A934}">
      <dgm:prSet phldrT="[Text]"/>
      <dgm:spPr/>
      <dgm:t>
        <a:bodyPr/>
        <a:lstStyle/>
        <a:p>
          <a:r>
            <a:rPr lang="en-US" dirty="0"/>
            <a:t>PROVIDE in-person collaboration meetings</a:t>
          </a:r>
        </a:p>
      </dgm:t>
    </dgm:pt>
    <dgm:pt modelId="{76576C0D-468D-46D0-A612-07A6979FC74B}" type="parTrans" cxnId="{0D626958-C9D4-47F7-AE5B-C27400D6E5F5}">
      <dgm:prSet/>
      <dgm:spPr/>
      <dgm:t>
        <a:bodyPr/>
        <a:lstStyle/>
        <a:p>
          <a:endParaRPr lang="en-US"/>
        </a:p>
      </dgm:t>
    </dgm:pt>
    <dgm:pt modelId="{857DB1D9-81F1-45A5-AEC0-018E64D5DFC0}" type="sibTrans" cxnId="{0D626958-C9D4-47F7-AE5B-C27400D6E5F5}">
      <dgm:prSet/>
      <dgm:spPr/>
      <dgm:t>
        <a:bodyPr/>
        <a:lstStyle/>
        <a:p>
          <a:endParaRPr lang="en-US"/>
        </a:p>
      </dgm:t>
    </dgm:pt>
    <dgm:pt modelId="{E386CCAC-AA50-4494-B530-4637EB4A0921}">
      <dgm:prSet phldrT="[Text]"/>
      <dgm:spPr/>
      <dgm:t>
        <a:bodyPr/>
        <a:lstStyle/>
        <a:p>
          <a:r>
            <a:rPr lang="en-US" dirty="0"/>
            <a:t>Monthly e-mail Bulletins</a:t>
          </a:r>
        </a:p>
      </dgm:t>
    </dgm:pt>
    <dgm:pt modelId="{6DC01AF2-3AFB-40C9-B2E8-C56B5003330E}" type="parTrans" cxnId="{19AF64BC-C12D-4E19-B226-6340E3652278}">
      <dgm:prSet/>
      <dgm:spPr/>
      <dgm:t>
        <a:bodyPr/>
        <a:lstStyle/>
        <a:p>
          <a:endParaRPr lang="en-US"/>
        </a:p>
      </dgm:t>
    </dgm:pt>
    <dgm:pt modelId="{0AE837ED-461C-4174-A71F-D4601ABF6F39}" type="sibTrans" cxnId="{19AF64BC-C12D-4E19-B226-6340E3652278}">
      <dgm:prSet/>
      <dgm:spPr/>
      <dgm:t>
        <a:bodyPr/>
        <a:lstStyle/>
        <a:p>
          <a:endParaRPr lang="en-US"/>
        </a:p>
      </dgm:t>
    </dgm:pt>
    <dgm:pt modelId="{55E459D6-F677-47DF-AF64-3B8795213C3A}">
      <dgm:prSet/>
      <dgm:spPr/>
      <dgm:t>
        <a:bodyPr/>
        <a:lstStyle/>
        <a:p>
          <a:r>
            <a:rPr lang="en-US" dirty="0"/>
            <a:t>Technical Assistance from FPQC Staff and Clinical Advisors</a:t>
          </a:r>
        </a:p>
      </dgm:t>
    </dgm:pt>
    <dgm:pt modelId="{1213C3DB-799E-4B4F-BECC-E8A387130B07}" type="parTrans" cxnId="{761E84A1-A16A-42CD-9170-28BA5CFB668F}">
      <dgm:prSet/>
      <dgm:spPr/>
      <dgm:t>
        <a:bodyPr/>
        <a:lstStyle/>
        <a:p>
          <a:endParaRPr lang="en-US"/>
        </a:p>
      </dgm:t>
    </dgm:pt>
    <dgm:pt modelId="{7B425E2F-25D0-43AD-B8E8-D4D38CCAD67D}" type="sibTrans" cxnId="{761E84A1-A16A-42CD-9170-28BA5CFB668F}">
      <dgm:prSet/>
      <dgm:spPr/>
      <dgm:t>
        <a:bodyPr/>
        <a:lstStyle/>
        <a:p>
          <a:endParaRPr lang="en-US"/>
        </a:p>
      </dgm:t>
    </dgm:pt>
    <dgm:pt modelId="{486DB363-C29A-405F-A983-95D5B5CBF946}" type="pres">
      <dgm:prSet presAssocID="{02535472-FE10-4379-88B6-891120DE0598}" presName="Name0" presStyleCnt="0">
        <dgm:presLayoutVars>
          <dgm:chPref val="1"/>
          <dgm:dir/>
          <dgm:animOne val="branch"/>
          <dgm:animLvl val="lvl"/>
          <dgm:resizeHandles/>
        </dgm:presLayoutVars>
      </dgm:prSet>
      <dgm:spPr/>
    </dgm:pt>
    <dgm:pt modelId="{10F7E09A-3F4B-4736-8B59-9746A6F8FB07}" type="pres">
      <dgm:prSet presAssocID="{54664E41-7ED5-4CE6-8AD3-1B46C773CB85}" presName="vertOne" presStyleCnt="0"/>
      <dgm:spPr/>
    </dgm:pt>
    <dgm:pt modelId="{F87436C8-BE75-4F67-9E89-2C5C115B3ADF}" type="pres">
      <dgm:prSet presAssocID="{54664E41-7ED5-4CE6-8AD3-1B46C773CB85}" presName="txOne" presStyleLbl="node0" presStyleIdx="0" presStyleCnt="2">
        <dgm:presLayoutVars>
          <dgm:chPref val="3"/>
        </dgm:presLayoutVars>
      </dgm:prSet>
      <dgm:spPr/>
    </dgm:pt>
    <dgm:pt modelId="{A7261D21-3AD5-40D9-81CD-CBCDD9D58E25}" type="pres">
      <dgm:prSet presAssocID="{54664E41-7ED5-4CE6-8AD3-1B46C773CB85}" presName="parTransOne" presStyleCnt="0"/>
      <dgm:spPr/>
    </dgm:pt>
    <dgm:pt modelId="{704968CB-9D22-468D-B254-98D1E4F52F81}" type="pres">
      <dgm:prSet presAssocID="{54664E41-7ED5-4CE6-8AD3-1B46C773CB85}" presName="horzOne" presStyleCnt="0"/>
      <dgm:spPr/>
    </dgm:pt>
    <dgm:pt modelId="{94C338F6-21FF-48FB-AEFC-C874FD6D0800}" type="pres">
      <dgm:prSet presAssocID="{258B667C-C581-4595-A197-65C642761DFB}" presName="vertTwo" presStyleCnt="0"/>
      <dgm:spPr/>
    </dgm:pt>
    <dgm:pt modelId="{D2C1E8CA-B31B-43D9-A789-AC76DEC15F38}" type="pres">
      <dgm:prSet presAssocID="{258B667C-C581-4595-A197-65C642761DFB}" presName="txTwo" presStyleLbl="node2" presStyleIdx="0" presStyleCnt="2">
        <dgm:presLayoutVars>
          <dgm:chPref val="3"/>
        </dgm:presLayoutVars>
      </dgm:prSet>
      <dgm:spPr/>
    </dgm:pt>
    <dgm:pt modelId="{3C89BD00-404A-44AB-9CDB-17ED9508033A}" type="pres">
      <dgm:prSet presAssocID="{258B667C-C581-4595-A197-65C642761DFB}" presName="parTransTwo" presStyleCnt="0"/>
      <dgm:spPr/>
    </dgm:pt>
    <dgm:pt modelId="{6CB101AB-832F-47EC-8AC2-6ECF8FBEF0E8}" type="pres">
      <dgm:prSet presAssocID="{258B667C-C581-4595-A197-65C642761DFB}" presName="horzTwo" presStyleCnt="0"/>
      <dgm:spPr/>
    </dgm:pt>
    <dgm:pt modelId="{B139D455-0D76-48E7-A6DE-A4C5A77B0586}" type="pres">
      <dgm:prSet presAssocID="{FA9FB421-AA4C-4628-A399-CAF0DCC1CF56}" presName="vertThree" presStyleCnt="0"/>
      <dgm:spPr/>
    </dgm:pt>
    <dgm:pt modelId="{80DD2652-F038-43CA-B4DB-BF67F8794575}" type="pres">
      <dgm:prSet presAssocID="{FA9FB421-AA4C-4628-A399-CAF0DCC1CF56}" presName="txThree" presStyleLbl="node3" presStyleIdx="0" presStyleCnt="3">
        <dgm:presLayoutVars>
          <dgm:chPref val="3"/>
        </dgm:presLayoutVars>
      </dgm:prSet>
      <dgm:spPr/>
    </dgm:pt>
    <dgm:pt modelId="{F7C27437-368F-4BB9-8CD1-59ECAED79789}" type="pres">
      <dgm:prSet presAssocID="{FA9FB421-AA4C-4628-A399-CAF0DCC1CF56}" presName="horzThree" presStyleCnt="0"/>
      <dgm:spPr/>
    </dgm:pt>
    <dgm:pt modelId="{A8606766-538D-4F5C-90C2-0F84BE996255}" type="pres">
      <dgm:prSet presAssocID="{231F1421-4AE5-40FD-8D2A-306BB6B391E0}" presName="sibSpaceThree" presStyleCnt="0"/>
      <dgm:spPr/>
    </dgm:pt>
    <dgm:pt modelId="{D3186CBC-0C9F-40D8-A0AB-A22A5A07FCC4}" type="pres">
      <dgm:prSet presAssocID="{A4F08DE5-8EF8-4220-9028-7FF9E4579FBF}" presName="vertThree" presStyleCnt="0"/>
      <dgm:spPr/>
    </dgm:pt>
    <dgm:pt modelId="{FDD7D45C-D692-43EA-9936-78C883C8228A}" type="pres">
      <dgm:prSet presAssocID="{A4F08DE5-8EF8-4220-9028-7FF9E4579FBF}" presName="txThree" presStyleLbl="node3" presStyleIdx="1" presStyleCnt="3">
        <dgm:presLayoutVars>
          <dgm:chPref val="3"/>
        </dgm:presLayoutVars>
      </dgm:prSet>
      <dgm:spPr/>
    </dgm:pt>
    <dgm:pt modelId="{A94ACA8B-3FB6-4CB7-B774-C03E0D991554}" type="pres">
      <dgm:prSet presAssocID="{A4F08DE5-8EF8-4220-9028-7FF9E4579FBF}" presName="horzThree" presStyleCnt="0"/>
      <dgm:spPr/>
    </dgm:pt>
    <dgm:pt modelId="{98B153C9-2D1D-4FD2-8E63-A805E749B87A}" type="pres">
      <dgm:prSet presAssocID="{C83F5FF3-2FF8-46C1-A754-C523186FD065}" presName="sibSpaceTwo" presStyleCnt="0"/>
      <dgm:spPr/>
    </dgm:pt>
    <dgm:pt modelId="{B4371DB0-EBB8-4830-94B2-DEB37969D8C1}" type="pres">
      <dgm:prSet presAssocID="{29B204F9-8329-409F-B840-9AA91630A934}" presName="vertTwo" presStyleCnt="0"/>
      <dgm:spPr/>
    </dgm:pt>
    <dgm:pt modelId="{883D58AF-1AE8-4D91-AC96-2E27923F94CA}" type="pres">
      <dgm:prSet presAssocID="{29B204F9-8329-409F-B840-9AA91630A934}" presName="txTwo" presStyleLbl="node2" presStyleIdx="1" presStyleCnt="2">
        <dgm:presLayoutVars>
          <dgm:chPref val="3"/>
        </dgm:presLayoutVars>
      </dgm:prSet>
      <dgm:spPr/>
    </dgm:pt>
    <dgm:pt modelId="{71106AAC-D240-46D2-AB95-1B2F41C1A3FD}" type="pres">
      <dgm:prSet presAssocID="{29B204F9-8329-409F-B840-9AA91630A934}" presName="parTransTwo" presStyleCnt="0"/>
      <dgm:spPr/>
    </dgm:pt>
    <dgm:pt modelId="{52712EDD-83FA-48E6-BC02-4F0497265332}" type="pres">
      <dgm:prSet presAssocID="{29B204F9-8329-409F-B840-9AA91630A934}" presName="horzTwo" presStyleCnt="0"/>
      <dgm:spPr/>
    </dgm:pt>
    <dgm:pt modelId="{903036CB-5143-4CD1-AB45-2DC1F852F96F}" type="pres">
      <dgm:prSet presAssocID="{E386CCAC-AA50-4494-B530-4637EB4A0921}" presName="vertThree" presStyleCnt="0"/>
      <dgm:spPr/>
    </dgm:pt>
    <dgm:pt modelId="{8FAF2F3F-0173-4E7D-8EBA-F189D3A49772}" type="pres">
      <dgm:prSet presAssocID="{E386CCAC-AA50-4494-B530-4637EB4A0921}" presName="txThree" presStyleLbl="node3" presStyleIdx="2" presStyleCnt="3">
        <dgm:presLayoutVars>
          <dgm:chPref val="3"/>
        </dgm:presLayoutVars>
      </dgm:prSet>
      <dgm:spPr/>
    </dgm:pt>
    <dgm:pt modelId="{A3EAAEA8-AE46-4475-86A4-0B3AA7D3059A}" type="pres">
      <dgm:prSet presAssocID="{E386CCAC-AA50-4494-B530-4637EB4A0921}" presName="horzThree" presStyleCnt="0"/>
      <dgm:spPr/>
    </dgm:pt>
    <dgm:pt modelId="{035F9B2F-1845-488A-A307-743E2C79A27B}" type="pres">
      <dgm:prSet presAssocID="{2BC55E3D-6796-4D32-B8CC-55ACF466C19F}" presName="sibSpaceOne" presStyleCnt="0"/>
      <dgm:spPr/>
    </dgm:pt>
    <dgm:pt modelId="{5C33BE8B-EB07-425F-829F-81916825BEE4}" type="pres">
      <dgm:prSet presAssocID="{55E459D6-F677-47DF-AF64-3B8795213C3A}" presName="vertOne" presStyleCnt="0"/>
      <dgm:spPr/>
    </dgm:pt>
    <dgm:pt modelId="{9C99A4C1-49EA-4417-9C90-700F7E88550A}" type="pres">
      <dgm:prSet presAssocID="{55E459D6-F677-47DF-AF64-3B8795213C3A}" presName="txOne" presStyleLbl="node0" presStyleIdx="1" presStyleCnt="2" custScaleY="320814">
        <dgm:presLayoutVars>
          <dgm:chPref val="3"/>
        </dgm:presLayoutVars>
      </dgm:prSet>
      <dgm:spPr/>
    </dgm:pt>
    <dgm:pt modelId="{7ED033A4-29F0-4C14-AF84-7CFAEACFD58A}" type="pres">
      <dgm:prSet presAssocID="{55E459D6-F677-47DF-AF64-3B8795213C3A}" presName="horzOne" presStyleCnt="0"/>
      <dgm:spPr/>
    </dgm:pt>
  </dgm:ptLst>
  <dgm:cxnLst>
    <dgm:cxn modelId="{D2DBF324-15C4-4ACA-92CB-E1A4D759AC3C}" type="presOf" srcId="{29B204F9-8329-409F-B840-9AA91630A934}" destId="{883D58AF-1AE8-4D91-AC96-2E27923F94CA}" srcOrd="0" destOrd="0" presId="urn:microsoft.com/office/officeart/2005/8/layout/architecture"/>
    <dgm:cxn modelId="{8C5FA131-6FFF-4CEC-BE5E-4669D1135F33}" type="presOf" srcId="{A4F08DE5-8EF8-4220-9028-7FF9E4579FBF}" destId="{FDD7D45C-D692-43EA-9936-78C883C8228A}" srcOrd="0" destOrd="0" presId="urn:microsoft.com/office/officeart/2005/8/layout/architecture"/>
    <dgm:cxn modelId="{65113740-D49C-4E77-96E7-542E7897099D}" type="presOf" srcId="{FA9FB421-AA4C-4628-A399-CAF0DCC1CF56}" destId="{80DD2652-F038-43CA-B4DB-BF67F8794575}" srcOrd="0" destOrd="0" presId="urn:microsoft.com/office/officeart/2005/8/layout/architecture"/>
    <dgm:cxn modelId="{C1847242-279E-44FF-9932-349948FA58AA}" type="presOf" srcId="{55E459D6-F677-47DF-AF64-3B8795213C3A}" destId="{9C99A4C1-49EA-4417-9C90-700F7E88550A}" srcOrd="0" destOrd="0" presId="urn:microsoft.com/office/officeart/2005/8/layout/architecture"/>
    <dgm:cxn modelId="{682FE16B-A9A9-45A8-9ECC-D7DA6535BEF5}" type="presOf" srcId="{02535472-FE10-4379-88B6-891120DE0598}" destId="{486DB363-C29A-405F-A983-95D5B5CBF946}" srcOrd="0" destOrd="0" presId="urn:microsoft.com/office/officeart/2005/8/layout/architecture"/>
    <dgm:cxn modelId="{B7882F71-7590-48B2-AF1D-7B725C73CE67}" srcId="{258B667C-C581-4595-A197-65C642761DFB}" destId="{FA9FB421-AA4C-4628-A399-CAF0DCC1CF56}" srcOrd="0" destOrd="0" parTransId="{0BCAF53C-C40F-431F-91E1-8E9096215247}" sibTransId="{231F1421-4AE5-40FD-8D2A-306BB6B391E0}"/>
    <dgm:cxn modelId="{EFE99556-BB79-4562-9D54-0729080B1E6A}" type="presOf" srcId="{E386CCAC-AA50-4494-B530-4637EB4A0921}" destId="{8FAF2F3F-0173-4E7D-8EBA-F189D3A49772}" srcOrd="0" destOrd="0" presId="urn:microsoft.com/office/officeart/2005/8/layout/architecture"/>
    <dgm:cxn modelId="{0D626958-C9D4-47F7-AE5B-C27400D6E5F5}" srcId="{54664E41-7ED5-4CE6-8AD3-1B46C773CB85}" destId="{29B204F9-8329-409F-B840-9AA91630A934}" srcOrd="1" destOrd="0" parTransId="{76576C0D-468D-46D0-A612-07A6979FC74B}" sibTransId="{857DB1D9-81F1-45A5-AEC0-018E64D5DFC0}"/>
    <dgm:cxn modelId="{761E84A1-A16A-42CD-9170-28BA5CFB668F}" srcId="{02535472-FE10-4379-88B6-891120DE0598}" destId="{55E459D6-F677-47DF-AF64-3B8795213C3A}" srcOrd="1" destOrd="0" parTransId="{1213C3DB-799E-4B4F-BECC-E8A387130B07}" sibTransId="{7B425E2F-25D0-43AD-B8E8-D4D38CCAD67D}"/>
    <dgm:cxn modelId="{5B364AB1-C32B-48F9-B897-4F3F9E317F4A}" type="presOf" srcId="{54664E41-7ED5-4CE6-8AD3-1B46C773CB85}" destId="{F87436C8-BE75-4F67-9E89-2C5C115B3ADF}" srcOrd="0" destOrd="0" presId="urn:microsoft.com/office/officeart/2005/8/layout/architecture"/>
    <dgm:cxn modelId="{AF3E42B3-BEAD-40AF-8554-156AE88623DD}" srcId="{258B667C-C581-4595-A197-65C642761DFB}" destId="{A4F08DE5-8EF8-4220-9028-7FF9E4579FBF}" srcOrd="1" destOrd="0" parTransId="{014B2947-C2B0-44C5-8DC5-EF7AA15A40AD}" sibTransId="{1AF4C68D-C126-4ACC-927C-8B08D9E78AF1}"/>
    <dgm:cxn modelId="{19AF64BC-C12D-4E19-B226-6340E3652278}" srcId="{29B204F9-8329-409F-B840-9AA91630A934}" destId="{E386CCAC-AA50-4494-B530-4637EB4A0921}" srcOrd="0" destOrd="0" parTransId="{6DC01AF2-3AFB-40C9-B2E8-C56B5003330E}" sibTransId="{0AE837ED-461C-4174-A71F-D4601ABF6F39}"/>
    <dgm:cxn modelId="{8590E9CC-7B10-4151-9B33-9A46443B5638}" srcId="{54664E41-7ED5-4CE6-8AD3-1B46C773CB85}" destId="{258B667C-C581-4595-A197-65C642761DFB}" srcOrd="0" destOrd="0" parTransId="{6EA3CAD7-9F18-4390-88D3-D180CBADAC19}" sibTransId="{C83F5FF3-2FF8-46C1-A754-C523186FD065}"/>
    <dgm:cxn modelId="{B13C51EE-8DF3-40C8-9B9E-17CF79821DCA}" type="presOf" srcId="{258B667C-C581-4595-A197-65C642761DFB}" destId="{D2C1E8CA-B31B-43D9-A789-AC76DEC15F38}" srcOrd="0" destOrd="0" presId="urn:microsoft.com/office/officeart/2005/8/layout/architecture"/>
    <dgm:cxn modelId="{0E6567FF-143D-4B7D-907A-D4FD1190FED2}" srcId="{02535472-FE10-4379-88B6-891120DE0598}" destId="{54664E41-7ED5-4CE6-8AD3-1B46C773CB85}" srcOrd="0" destOrd="0" parTransId="{0B1E2EC5-90E6-4AD6-965A-B5F56015637D}" sibTransId="{2BC55E3D-6796-4D32-B8CC-55ACF466C19F}"/>
    <dgm:cxn modelId="{4C695126-D335-44C9-9D8E-ADD1709E136A}" type="presParOf" srcId="{486DB363-C29A-405F-A983-95D5B5CBF946}" destId="{10F7E09A-3F4B-4736-8B59-9746A6F8FB07}" srcOrd="0" destOrd="0" presId="urn:microsoft.com/office/officeart/2005/8/layout/architecture"/>
    <dgm:cxn modelId="{F01E6E96-7B24-4B38-AFC9-BAED41AFF546}" type="presParOf" srcId="{10F7E09A-3F4B-4736-8B59-9746A6F8FB07}" destId="{F87436C8-BE75-4F67-9E89-2C5C115B3ADF}" srcOrd="0" destOrd="0" presId="urn:microsoft.com/office/officeart/2005/8/layout/architecture"/>
    <dgm:cxn modelId="{4C1B9597-88EF-4C37-BF60-2C39761A84B6}" type="presParOf" srcId="{10F7E09A-3F4B-4736-8B59-9746A6F8FB07}" destId="{A7261D21-3AD5-40D9-81CD-CBCDD9D58E25}" srcOrd="1" destOrd="0" presId="urn:microsoft.com/office/officeart/2005/8/layout/architecture"/>
    <dgm:cxn modelId="{B7BB2B4F-250A-44A9-B7A6-21022B8828B5}" type="presParOf" srcId="{10F7E09A-3F4B-4736-8B59-9746A6F8FB07}" destId="{704968CB-9D22-468D-B254-98D1E4F52F81}" srcOrd="2" destOrd="0" presId="urn:microsoft.com/office/officeart/2005/8/layout/architecture"/>
    <dgm:cxn modelId="{79A953B9-9337-4FBE-908A-A53F299AAFD4}" type="presParOf" srcId="{704968CB-9D22-468D-B254-98D1E4F52F81}" destId="{94C338F6-21FF-48FB-AEFC-C874FD6D0800}" srcOrd="0" destOrd="0" presId="urn:microsoft.com/office/officeart/2005/8/layout/architecture"/>
    <dgm:cxn modelId="{03BC4FC6-7660-4676-8E0C-33AE9604BE2F}" type="presParOf" srcId="{94C338F6-21FF-48FB-AEFC-C874FD6D0800}" destId="{D2C1E8CA-B31B-43D9-A789-AC76DEC15F38}" srcOrd="0" destOrd="0" presId="urn:microsoft.com/office/officeart/2005/8/layout/architecture"/>
    <dgm:cxn modelId="{4160AB7F-ECAE-455B-9585-83E5E23586C9}" type="presParOf" srcId="{94C338F6-21FF-48FB-AEFC-C874FD6D0800}" destId="{3C89BD00-404A-44AB-9CDB-17ED9508033A}" srcOrd="1" destOrd="0" presId="urn:microsoft.com/office/officeart/2005/8/layout/architecture"/>
    <dgm:cxn modelId="{1CA51DD7-C98E-4070-AAC6-FB198EC45990}" type="presParOf" srcId="{94C338F6-21FF-48FB-AEFC-C874FD6D0800}" destId="{6CB101AB-832F-47EC-8AC2-6ECF8FBEF0E8}" srcOrd="2" destOrd="0" presId="urn:microsoft.com/office/officeart/2005/8/layout/architecture"/>
    <dgm:cxn modelId="{36FC6E2A-0AC4-44CD-855F-3EC0A78AEF5B}" type="presParOf" srcId="{6CB101AB-832F-47EC-8AC2-6ECF8FBEF0E8}" destId="{B139D455-0D76-48E7-A6DE-A4C5A77B0586}" srcOrd="0" destOrd="0" presId="urn:microsoft.com/office/officeart/2005/8/layout/architecture"/>
    <dgm:cxn modelId="{C4074E9C-0DE6-46CA-BF2D-6ADBB9E7F26F}" type="presParOf" srcId="{B139D455-0D76-48E7-A6DE-A4C5A77B0586}" destId="{80DD2652-F038-43CA-B4DB-BF67F8794575}" srcOrd="0" destOrd="0" presId="urn:microsoft.com/office/officeart/2005/8/layout/architecture"/>
    <dgm:cxn modelId="{E346DE9C-2154-4EFD-9F57-E58E3ACC6B96}" type="presParOf" srcId="{B139D455-0D76-48E7-A6DE-A4C5A77B0586}" destId="{F7C27437-368F-4BB9-8CD1-59ECAED79789}" srcOrd="1" destOrd="0" presId="urn:microsoft.com/office/officeart/2005/8/layout/architecture"/>
    <dgm:cxn modelId="{D413F7C7-F35A-4D1A-9351-EE17099DEF74}" type="presParOf" srcId="{6CB101AB-832F-47EC-8AC2-6ECF8FBEF0E8}" destId="{A8606766-538D-4F5C-90C2-0F84BE996255}" srcOrd="1" destOrd="0" presId="urn:microsoft.com/office/officeart/2005/8/layout/architecture"/>
    <dgm:cxn modelId="{47C2F881-3C96-4727-B3FF-3780F377438A}" type="presParOf" srcId="{6CB101AB-832F-47EC-8AC2-6ECF8FBEF0E8}" destId="{D3186CBC-0C9F-40D8-A0AB-A22A5A07FCC4}" srcOrd="2" destOrd="0" presId="urn:microsoft.com/office/officeart/2005/8/layout/architecture"/>
    <dgm:cxn modelId="{F0F70152-1732-4073-8358-89D5C2E623E0}" type="presParOf" srcId="{D3186CBC-0C9F-40D8-A0AB-A22A5A07FCC4}" destId="{FDD7D45C-D692-43EA-9936-78C883C8228A}" srcOrd="0" destOrd="0" presId="urn:microsoft.com/office/officeart/2005/8/layout/architecture"/>
    <dgm:cxn modelId="{7950E634-8473-4879-9ADB-4692CBAFC52B}" type="presParOf" srcId="{D3186CBC-0C9F-40D8-A0AB-A22A5A07FCC4}" destId="{A94ACA8B-3FB6-4CB7-B774-C03E0D991554}" srcOrd="1" destOrd="0" presId="urn:microsoft.com/office/officeart/2005/8/layout/architecture"/>
    <dgm:cxn modelId="{D1CE0313-BBC5-4FD7-9CAC-87D199DF09C1}" type="presParOf" srcId="{704968CB-9D22-468D-B254-98D1E4F52F81}" destId="{98B153C9-2D1D-4FD2-8E63-A805E749B87A}" srcOrd="1" destOrd="0" presId="urn:microsoft.com/office/officeart/2005/8/layout/architecture"/>
    <dgm:cxn modelId="{7F847BB1-DCB2-491D-ACD9-1C6E90D10622}" type="presParOf" srcId="{704968CB-9D22-468D-B254-98D1E4F52F81}" destId="{B4371DB0-EBB8-4830-94B2-DEB37969D8C1}" srcOrd="2" destOrd="0" presId="urn:microsoft.com/office/officeart/2005/8/layout/architecture"/>
    <dgm:cxn modelId="{BD6BA731-F0E4-46D7-8522-DBFB8D348A20}" type="presParOf" srcId="{B4371DB0-EBB8-4830-94B2-DEB37969D8C1}" destId="{883D58AF-1AE8-4D91-AC96-2E27923F94CA}" srcOrd="0" destOrd="0" presId="urn:microsoft.com/office/officeart/2005/8/layout/architecture"/>
    <dgm:cxn modelId="{B55B9B32-817E-46C2-AF92-61519B974CA7}" type="presParOf" srcId="{B4371DB0-EBB8-4830-94B2-DEB37969D8C1}" destId="{71106AAC-D240-46D2-AB95-1B2F41C1A3FD}" srcOrd="1" destOrd="0" presId="urn:microsoft.com/office/officeart/2005/8/layout/architecture"/>
    <dgm:cxn modelId="{16ECC364-DD04-4971-9B07-C45731CBE97E}" type="presParOf" srcId="{B4371DB0-EBB8-4830-94B2-DEB37969D8C1}" destId="{52712EDD-83FA-48E6-BC02-4F0497265332}" srcOrd="2" destOrd="0" presId="urn:microsoft.com/office/officeart/2005/8/layout/architecture"/>
    <dgm:cxn modelId="{6FC5110D-F7DB-4DBB-815B-0277699A7A78}" type="presParOf" srcId="{52712EDD-83FA-48E6-BC02-4F0497265332}" destId="{903036CB-5143-4CD1-AB45-2DC1F852F96F}" srcOrd="0" destOrd="0" presId="urn:microsoft.com/office/officeart/2005/8/layout/architecture"/>
    <dgm:cxn modelId="{331A1F14-B100-4462-B13D-4D8D06BD1EC8}" type="presParOf" srcId="{903036CB-5143-4CD1-AB45-2DC1F852F96F}" destId="{8FAF2F3F-0173-4E7D-8EBA-F189D3A49772}" srcOrd="0" destOrd="0" presId="urn:microsoft.com/office/officeart/2005/8/layout/architecture"/>
    <dgm:cxn modelId="{7C3D6F3A-8C12-4F58-B4FF-B72EEECA1409}" type="presParOf" srcId="{903036CB-5143-4CD1-AB45-2DC1F852F96F}" destId="{A3EAAEA8-AE46-4475-86A4-0B3AA7D3059A}" srcOrd="1" destOrd="0" presId="urn:microsoft.com/office/officeart/2005/8/layout/architecture"/>
    <dgm:cxn modelId="{B7E709B0-E6E2-4252-B73B-FFF9DB8CBAD9}" type="presParOf" srcId="{486DB363-C29A-405F-A983-95D5B5CBF946}" destId="{035F9B2F-1845-488A-A307-743E2C79A27B}" srcOrd="1" destOrd="0" presId="urn:microsoft.com/office/officeart/2005/8/layout/architecture"/>
    <dgm:cxn modelId="{DA5858DC-8D31-4B3E-AB5E-5910BB90643C}" type="presParOf" srcId="{486DB363-C29A-405F-A983-95D5B5CBF946}" destId="{5C33BE8B-EB07-425F-829F-81916825BEE4}" srcOrd="2" destOrd="0" presId="urn:microsoft.com/office/officeart/2005/8/layout/architecture"/>
    <dgm:cxn modelId="{F759865C-4CFF-4D6D-A295-5F7EEA96CF5C}" type="presParOf" srcId="{5C33BE8B-EB07-425F-829F-81916825BEE4}" destId="{9C99A4C1-49EA-4417-9C90-700F7E88550A}" srcOrd="0" destOrd="0" presId="urn:microsoft.com/office/officeart/2005/8/layout/architecture"/>
    <dgm:cxn modelId="{7C435AEF-7D07-4A5F-AF0F-A27A51640337}" type="presParOf" srcId="{5C33BE8B-EB07-425F-829F-81916825BEE4}" destId="{7ED033A4-29F0-4C14-AF84-7CFAEACFD58A}" srcOrd="1" destOrd="0" presId="urn:microsoft.com/office/officeart/2005/8/layout/archite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436C8-BE75-4F67-9E89-2C5C115B3ADF}">
      <dsp:nvSpPr>
        <dsp:cNvPr id="0" name=""/>
        <dsp:cNvSpPr/>
      </dsp:nvSpPr>
      <dsp:spPr>
        <a:xfrm>
          <a:off x="3835" y="3115188"/>
          <a:ext cx="5985503" cy="14107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PROVIDE Online Tool Box</a:t>
          </a:r>
        </a:p>
        <a:p>
          <a:pPr marL="0" lvl="0" indent="0" algn="ctr" defTabSz="1289050">
            <a:lnSpc>
              <a:spcPct val="90000"/>
            </a:lnSpc>
            <a:spcBef>
              <a:spcPct val="0"/>
            </a:spcBef>
            <a:spcAft>
              <a:spcPct val="35000"/>
            </a:spcAft>
            <a:buNone/>
          </a:pPr>
          <a:r>
            <a:rPr lang="en-US" sz="2000" kern="1200" dirty="0"/>
            <a:t>Algorithms, Sample order sets, Education tools, Slide sets, etc.</a:t>
          </a:r>
        </a:p>
      </dsp:txBody>
      <dsp:txXfrm>
        <a:off x="45155" y="3156508"/>
        <a:ext cx="5902863" cy="1328134"/>
      </dsp:txXfrm>
    </dsp:sp>
    <dsp:sp modelId="{D2C1E8CA-B31B-43D9-A789-AC76DEC15F38}">
      <dsp:nvSpPr>
        <dsp:cNvPr id="0" name=""/>
        <dsp:cNvSpPr/>
      </dsp:nvSpPr>
      <dsp:spPr>
        <a:xfrm>
          <a:off x="3835" y="1560620"/>
          <a:ext cx="3909915" cy="14107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Customized On-site Consultations &amp; Grand Rounds</a:t>
          </a:r>
        </a:p>
      </dsp:txBody>
      <dsp:txXfrm>
        <a:off x="45155" y="1601940"/>
        <a:ext cx="3827275" cy="1328134"/>
      </dsp:txXfrm>
    </dsp:sp>
    <dsp:sp modelId="{80DD2652-F038-43CA-B4DB-BF67F8794575}">
      <dsp:nvSpPr>
        <dsp:cNvPr id="0" name=""/>
        <dsp:cNvSpPr/>
      </dsp:nvSpPr>
      <dsp:spPr>
        <a:xfrm>
          <a:off x="3835" y="6053"/>
          <a:ext cx="1914748" cy="14107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Monthly QI Data Reports</a:t>
          </a:r>
        </a:p>
      </dsp:txBody>
      <dsp:txXfrm>
        <a:off x="45155" y="47373"/>
        <a:ext cx="1832108" cy="1328134"/>
      </dsp:txXfrm>
    </dsp:sp>
    <dsp:sp modelId="{FDD7D45C-D692-43EA-9936-78C883C8228A}">
      <dsp:nvSpPr>
        <dsp:cNvPr id="0" name=""/>
        <dsp:cNvSpPr/>
      </dsp:nvSpPr>
      <dsp:spPr>
        <a:xfrm>
          <a:off x="1999003" y="6053"/>
          <a:ext cx="1914748" cy="14107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Monthly PROVIDE Learning and Collaboration Webinars</a:t>
          </a:r>
        </a:p>
      </dsp:txBody>
      <dsp:txXfrm>
        <a:off x="2040323" y="47373"/>
        <a:ext cx="1832108" cy="1328134"/>
      </dsp:txXfrm>
    </dsp:sp>
    <dsp:sp modelId="{883D58AF-1AE8-4D91-AC96-2E27923F94CA}">
      <dsp:nvSpPr>
        <dsp:cNvPr id="0" name=""/>
        <dsp:cNvSpPr/>
      </dsp:nvSpPr>
      <dsp:spPr>
        <a:xfrm>
          <a:off x="4074590" y="1560620"/>
          <a:ext cx="1914748" cy="14107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PROVIDE in-person collaboration meetings</a:t>
          </a:r>
        </a:p>
      </dsp:txBody>
      <dsp:txXfrm>
        <a:off x="4115910" y="1601940"/>
        <a:ext cx="1832108" cy="1328134"/>
      </dsp:txXfrm>
    </dsp:sp>
    <dsp:sp modelId="{8FAF2F3F-0173-4E7D-8EBA-F189D3A49772}">
      <dsp:nvSpPr>
        <dsp:cNvPr id="0" name=""/>
        <dsp:cNvSpPr/>
      </dsp:nvSpPr>
      <dsp:spPr>
        <a:xfrm>
          <a:off x="4074590" y="6053"/>
          <a:ext cx="1914748" cy="14107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Monthly e-mail Bulletins</a:t>
          </a:r>
        </a:p>
      </dsp:txBody>
      <dsp:txXfrm>
        <a:off x="4115910" y="47373"/>
        <a:ext cx="1832108" cy="1328134"/>
      </dsp:txXfrm>
    </dsp:sp>
    <dsp:sp modelId="{9C99A4C1-49EA-4417-9C90-700F7E88550A}">
      <dsp:nvSpPr>
        <dsp:cNvPr id="0" name=""/>
        <dsp:cNvSpPr/>
      </dsp:nvSpPr>
      <dsp:spPr>
        <a:xfrm>
          <a:off x="6311016" y="0"/>
          <a:ext cx="1914748" cy="45259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Technical Assistance from FPQC Staff and Clinical Advisors</a:t>
          </a:r>
        </a:p>
      </dsp:txBody>
      <dsp:txXfrm>
        <a:off x="6367097" y="56081"/>
        <a:ext cx="1802586" cy="4413799"/>
      </dsp:txXfrm>
    </dsp:sp>
  </dsp:spTree>
</dsp:drawing>
</file>

<file path=ppt/diagrams/layout1.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0.16342</cdr:x>
      <cdr:y>0.11644</cdr:y>
    </cdr:from>
    <cdr:to>
      <cdr:x>0.74265</cdr:x>
      <cdr:y>0.54874</cdr:y>
    </cdr:to>
    <cdr:grpSp>
      <cdr:nvGrpSpPr>
        <cdr:cNvPr id="6" name="Group 5">
          <a:extLst xmlns:a="http://schemas.openxmlformats.org/drawingml/2006/main">
            <a:ext uri="{FF2B5EF4-FFF2-40B4-BE49-F238E27FC236}">
              <a16:creationId xmlns:a16="http://schemas.microsoft.com/office/drawing/2014/main" id="{238B17F1-3D3A-4E0C-A872-80B2A3673364}"/>
            </a:ext>
          </a:extLst>
        </cdr:cNvPr>
        <cdr:cNvGrpSpPr/>
      </cdr:nvGrpSpPr>
      <cdr:grpSpPr>
        <a:xfrm xmlns:a="http://schemas.openxmlformats.org/drawingml/2006/main">
          <a:off x="1398973" y="448196"/>
          <a:ext cx="4958431" cy="1664056"/>
          <a:chOff x="1483409" y="563371"/>
          <a:chExt cx="5257911" cy="2091806"/>
        </a:xfrm>
      </cdr:grpSpPr>
      <cdr:sp macro="" textlink="">
        <cdr:nvSpPr>
          <cdr:cNvPr id="2" name="Rectangle 1">
            <a:extLst xmlns:a="http://schemas.openxmlformats.org/drawingml/2006/main">
              <a:ext uri="{FF2B5EF4-FFF2-40B4-BE49-F238E27FC236}">
                <a16:creationId xmlns:a16="http://schemas.microsoft.com/office/drawing/2014/main" id="{FCDB0D61-6716-4D2E-B946-D056CF0519F4}"/>
              </a:ext>
            </a:extLst>
          </cdr:cNvPr>
          <cdr:cNvSpPr/>
        </cdr:nvSpPr>
        <cdr:spPr>
          <a:xfrm xmlns:a="http://schemas.openxmlformats.org/drawingml/2006/main">
            <a:off x="1483409" y="1266346"/>
            <a:ext cx="1927007" cy="1149574"/>
          </a:xfrm>
          <a:prstGeom xmlns:a="http://schemas.openxmlformats.org/drawingml/2006/main" prst="rect">
            <a:avLst/>
          </a:prstGeom>
          <a:solidFill xmlns:a="http://schemas.openxmlformats.org/drawingml/2006/main">
            <a:srgbClr val="339966"/>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US" sz="2000" b="1" dirty="0"/>
              <a:t>2030</a:t>
            </a:r>
          </a:p>
          <a:p xmlns:a="http://schemas.openxmlformats.org/drawingml/2006/main">
            <a:pPr algn="ctr"/>
            <a:r>
              <a:rPr lang="en-US" sz="2000" b="1" dirty="0"/>
              <a:t>National Target</a:t>
            </a:r>
            <a:endParaRPr lang="en-US" sz="2000" dirty="0"/>
          </a:p>
          <a:p xmlns:a="http://schemas.openxmlformats.org/drawingml/2006/main">
            <a:pPr algn="ctr"/>
            <a:r>
              <a:rPr lang="en-US" sz="2000" b="1" dirty="0"/>
              <a:t>= 23.6%</a:t>
            </a:r>
            <a:endParaRPr lang="en-US" sz="2000" dirty="0"/>
          </a:p>
        </cdr:txBody>
      </cdr:sp>
      <cdr:sp macro="" textlink="">
        <cdr:nvSpPr>
          <cdr:cNvPr id="3" name="Down Arrow 2">
            <a:extLst xmlns:a="http://schemas.openxmlformats.org/drawingml/2006/main">
              <a:ext uri="{FF2B5EF4-FFF2-40B4-BE49-F238E27FC236}">
                <a16:creationId xmlns:a16="http://schemas.microsoft.com/office/drawing/2014/main" id="{B70DBF0E-5323-4E49-8D31-3980FA9D3D8D}"/>
              </a:ext>
            </a:extLst>
          </cdr:cNvPr>
          <cdr:cNvSpPr/>
        </cdr:nvSpPr>
        <cdr:spPr>
          <a:xfrm xmlns:a="http://schemas.openxmlformats.org/drawingml/2006/main">
            <a:off x="2294658" y="2419346"/>
            <a:ext cx="274320" cy="235831"/>
          </a:xfrm>
          <a:prstGeom xmlns:a="http://schemas.openxmlformats.org/drawingml/2006/main" prst="downArrow">
            <a:avLst/>
          </a:prstGeom>
          <a:solidFill xmlns:a="http://schemas.openxmlformats.org/drawingml/2006/main">
            <a:srgbClr val="339966"/>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sz="1351"/>
          </a:p>
        </cdr:txBody>
      </cdr:sp>
      <cdr:sp macro="" textlink="">
        <cdr:nvSpPr>
          <cdr:cNvPr id="4" name="Rectangle 3">
            <a:extLst xmlns:a="http://schemas.openxmlformats.org/drawingml/2006/main">
              <a:ext uri="{FF2B5EF4-FFF2-40B4-BE49-F238E27FC236}">
                <a16:creationId xmlns:a16="http://schemas.microsoft.com/office/drawing/2014/main" id="{F89697D5-DD34-488A-846F-501438CEF130}"/>
              </a:ext>
            </a:extLst>
          </cdr:cNvPr>
          <cdr:cNvSpPr/>
        </cdr:nvSpPr>
        <cdr:spPr>
          <a:xfrm xmlns:a="http://schemas.openxmlformats.org/drawingml/2006/main">
            <a:off x="4789188" y="563371"/>
            <a:ext cx="1952132" cy="1372641"/>
          </a:xfrm>
          <a:prstGeom xmlns:a="http://schemas.openxmlformats.org/drawingml/2006/main" prst="rect">
            <a:avLst/>
          </a:prstGeom>
          <a:solidFill xmlns:a="http://schemas.openxmlformats.org/drawingml/2006/main">
            <a:srgbClr val="8E00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US" b="1" dirty="0"/>
              <a:t>Joint Commission Reporting &gt; 30.0%</a:t>
            </a:r>
            <a:endParaRPr lang="en-US" dirty="0"/>
          </a:p>
        </cdr:txBody>
      </cdr:sp>
      <cdr:sp macro="" textlink="">
        <cdr:nvSpPr>
          <cdr:cNvPr id="5" name="Down Arrow 4">
            <a:extLst xmlns:a="http://schemas.openxmlformats.org/drawingml/2006/main">
              <a:ext uri="{FF2B5EF4-FFF2-40B4-BE49-F238E27FC236}">
                <a16:creationId xmlns:a16="http://schemas.microsoft.com/office/drawing/2014/main" id="{791F6D08-10FB-4692-9386-54FD96F0CEE0}"/>
              </a:ext>
            </a:extLst>
          </cdr:cNvPr>
          <cdr:cNvSpPr/>
        </cdr:nvSpPr>
        <cdr:spPr>
          <a:xfrm xmlns:a="http://schemas.openxmlformats.org/drawingml/2006/main">
            <a:off x="5728110" y="2017280"/>
            <a:ext cx="274320" cy="235831"/>
          </a:xfrm>
          <a:prstGeom xmlns:a="http://schemas.openxmlformats.org/drawingml/2006/main" prst="downArrow">
            <a:avLst/>
          </a:prstGeom>
          <a:solidFill xmlns:a="http://schemas.openxmlformats.org/drawingml/2006/main">
            <a:srgbClr val="8E00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sz="1351"/>
          </a:p>
        </cdr:txBody>
      </cdr:sp>
    </cdr:grp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6227AC-52E4-44D8-A873-E6B5B81AE9C0}" type="datetimeFigureOut">
              <a:rPr lang="en-US" smtClean="0"/>
              <a:t>3/18/2022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8208C7-570E-4076-B328-6F299C79240C}" type="slidenum">
              <a:rPr lang="en-US" smtClean="0"/>
              <a:t>‹#›</a:t>
            </a:fld>
            <a:endParaRPr lang="en-US"/>
          </a:p>
        </p:txBody>
      </p:sp>
    </p:spTree>
    <p:extLst>
      <p:ext uri="{BB962C8B-B14F-4D97-AF65-F5344CB8AC3E}">
        <p14:creationId xmlns:p14="http://schemas.microsoft.com/office/powerpoint/2010/main" val="3166436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a:t>
            </a:r>
            <a:r>
              <a:rPr lang="en-US" baseline="0" dirty="0"/>
              <a:t> of the serious complications are uncommon , &lt;1% but we do over 160,000 cesarean sections EVERY year in California so they do add up quickly.</a:t>
            </a:r>
          </a:p>
          <a:p>
            <a:r>
              <a:rPr lang="en-US" baseline="0" dirty="0"/>
              <a:t>This is particularly true now that we are seeing women with multiple prior CS where the risks do increase significantly.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96EF4C-B408-F543-BFED-B66F0954479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9674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a:solidFill>
                  <a:schemeClr val="accent6">
                    <a:lumMod val="50000"/>
                  </a:schemeClr>
                </a:solidFill>
              </a:rPr>
              <a:t>Note to presenter: Will be reviewed in depth during implementation talk</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B95FEE-6075-4A9E-9EF2-68CBDFE65B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8487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a:solidFill>
                  <a:schemeClr val="accent6">
                    <a:lumMod val="50000"/>
                  </a:schemeClr>
                </a:solidFill>
              </a:rPr>
              <a:t>Note to presenter: Will be reviewed in depth during implementation talk</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B95FEE-6075-4A9E-9EF2-68CBDFE65B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6580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At FPQC</a:t>
            </a:r>
            <a:r>
              <a:rPr lang="en-US" baseline="0" dirty="0"/>
              <a:t>.org you can find information about current and past projects and join our mailing list.  We have a </a:t>
            </a:r>
            <a:r>
              <a:rPr lang="en-US" baseline="0" dirty="0" err="1"/>
              <a:t>facebook</a:t>
            </a:r>
            <a:r>
              <a:rPr lang="en-US" baseline="0" dirty="0"/>
              <a:t> page and twitter account as well.  You can also email us at FPQC@health.usf.edu</a:t>
            </a:r>
            <a:endParaRPr lang="en-US" dirty="0"/>
          </a:p>
          <a:p>
            <a:endParaRPr lang="en-US" dirty="0"/>
          </a:p>
          <a:p>
            <a:r>
              <a:rPr lang="en-US" dirty="0"/>
              <a:t>http://health.usf.edu/publichealth/chiles/fpqc/provide   is the specific site for PROVIDE</a:t>
            </a:r>
          </a:p>
          <a:p>
            <a:endParaRPr lang="en-US" dirty="0"/>
          </a:p>
          <a:p>
            <a:endParaRPr lang="en-US" dirty="0"/>
          </a:p>
        </p:txBody>
      </p:sp>
      <p:sp>
        <p:nvSpPr>
          <p:cNvPr id="4" name="Slide Number Placeholder 3"/>
          <p:cNvSpPr>
            <a:spLocks noGrp="1"/>
          </p:cNvSpPr>
          <p:nvPr>
            <p:ph type="sldNum" sz="quarter" idx="10"/>
          </p:nvPr>
        </p:nvSpPr>
        <p:spPr/>
        <p:txBody>
          <a:bodyPr/>
          <a:lstStyle/>
          <a:p>
            <a:fld id="{37B95FEE-6075-4A9E-9EF2-68CBDFE65B02}" type="slidenum">
              <a:rPr lang="en-US" smtClean="0"/>
              <a:t>26</a:t>
            </a:fld>
            <a:endParaRPr lang="en-US"/>
          </a:p>
        </p:txBody>
      </p:sp>
    </p:spTree>
    <p:extLst>
      <p:ext uri="{BB962C8B-B14F-4D97-AF65-F5344CB8AC3E}">
        <p14:creationId xmlns:p14="http://schemas.microsoft.com/office/powerpoint/2010/main" val="1618157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Psychological stress, anxiety, and post-traumatic stress disorder (PTSD) have been identified as potential risks of cesarean. </a:t>
            </a:r>
            <a:r>
              <a:rPr lang="en-US" dirty="0"/>
              <a:t>A good</a:t>
            </a:r>
            <a:r>
              <a:rPr lang="en-US" baseline="0" dirty="0"/>
              <a:t> point to mention shared decision making during prenatal, intrapartum care. We can decrease the loss of control and anxiety women may associate with the cesarean through effective communication.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96EF4C-B408-F543-BFED-B66F0954479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1846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With the exception of fetuses in breech presentation, neonates have reaped few benefits with the rising rate of cesarean birth. Cerebral palsy rates have remained unchanged in the past 15 years, and recent evidence indicates that signifi</a:t>
            </a:r>
            <a:r>
              <a:rPr lang="en-US" sz="1200" b="1" i="0" u="none" strike="noStrike" kern="1200" baseline="0" dirty="0">
                <a:solidFill>
                  <a:schemeClr val="tx1"/>
                </a:solidFill>
                <a:latin typeface="+mn-lt"/>
                <a:ea typeface="+mn-ea"/>
                <a:cs typeface="+mn-cs"/>
              </a:rPr>
              <a:t>c</a:t>
            </a:r>
            <a:r>
              <a:rPr lang="en-US" sz="1200" b="0" i="0" u="none" strike="noStrike" kern="1200" baseline="0" dirty="0">
                <a:solidFill>
                  <a:schemeClr val="tx1"/>
                </a:solidFill>
                <a:latin typeface="+mn-lt"/>
                <a:ea typeface="+mn-ea"/>
                <a:cs typeface="+mn-cs"/>
              </a:rPr>
              <a:t>ant health consequences, including higher rates of serious respiratory complications, higher admission to the NICU, and development of childhood asthma requiring hospitalization and inhaler use are more likely in babies born by cesarean. Furthermore, cesarean birth remains a barrier to early breastfeeding support, delays the first feeding, and delays or completely interferes with early</a:t>
            </a:r>
          </a:p>
          <a:p>
            <a:r>
              <a:rPr lang="en-US" sz="1200" b="0" i="0" u="none" strike="noStrike" kern="1200" baseline="0" dirty="0">
                <a:solidFill>
                  <a:schemeClr val="tx1"/>
                </a:solidFill>
                <a:latin typeface="+mn-lt"/>
                <a:ea typeface="+mn-ea"/>
                <a:cs typeface="+mn-cs"/>
              </a:rPr>
              <a:t>skin-to-skin contact, all of which adversely affect the ability to exclusively breastfeed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96EF4C-B408-F543-BFED-B66F0954479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315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California Collaborative we have the following information:</a:t>
            </a:r>
            <a:r>
              <a:rPr lang="en-US" baseline="0" dirty="0"/>
              <a:t>  </a:t>
            </a:r>
            <a:r>
              <a:rPr lang="en-US" dirty="0"/>
              <a:t>Increased diagnosis</a:t>
            </a:r>
            <a:r>
              <a:rPr lang="en-US" baseline="0" dirty="0"/>
              <a:t> of </a:t>
            </a:r>
            <a:r>
              <a:rPr lang="en-US" dirty="0"/>
              <a:t>Labor complications is the main reason </a:t>
            </a:r>
            <a:r>
              <a:rPr lang="en-US" baseline="0" dirty="0"/>
              <a:t>for the rise in CS rates in the last 15 years.  It is not more breeches or more </a:t>
            </a:r>
            <a:r>
              <a:rPr lang="en-US" baseline="0" dirty="0" err="1"/>
              <a:t>previas</a:t>
            </a:r>
            <a:r>
              <a:rPr lang="en-US" baseline="0" dirty="0"/>
              <a:t>.  Even elective deliveries make a small contribution.</a:t>
            </a:r>
          </a:p>
          <a:p>
            <a:endParaRPr lang="en-US" baseline="0" dirty="0"/>
          </a:p>
          <a:p>
            <a:r>
              <a:rPr lang="en-US" dirty="0"/>
              <a:t>A main focus of educational</a:t>
            </a:r>
            <a:r>
              <a:rPr lang="en-US" baseline="0" dirty="0"/>
              <a:t> efforts within your hospital should involve a variety of topics around labor management. These should include areas for both nursing and physician/providers. FPQC is sponsoring </a:t>
            </a:r>
            <a:r>
              <a:rPr lang="en-US" baseline="0" dirty="0" err="1"/>
              <a:t>regoinal</a:t>
            </a:r>
            <a:r>
              <a:rPr lang="en-US" baseline="0" dirty="0"/>
              <a:t> labor support workshops to refresh physiologic labor support skills. More information will be provided to participants in the PROVIDE initiative.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96EF4C-B408-F543-BFED-B66F0954479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9557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information from CMQCC indicates that the diagnoses of labor complications account for the great majority of differences in CS rates between hospitals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96EF4C-B408-F543-BFED-B66F0954479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029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p:cNvSpPr>
          <p:nvPr>
            <p:ph type="sldImg"/>
          </p:nvPr>
        </p:nvSpPr>
        <p:spPr>
          <a:ln/>
        </p:spPr>
      </p:sp>
      <p:sp>
        <p:nvSpPr>
          <p:cNvPr id="148482" name="Notes Placeholder 2"/>
          <p:cNvSpPr>
            <a:spLocks noGrp="1"/>
          </p:cNvSpPr>
          <p:nvPr>
            <p:ph type="body" idx="1"/>
          </p:nvPr>
        </p:nvSpPr>
        <p:spPr>
          <a:xfrm>
            <a:off x="686720" y="4344714"/>
            <a:ext cx="5484561" cy="460601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latin typeface="Arial"/>
                <a:ea typeface="ＭＳ Ｐゴシック" charset="0"/>
                <a:cs typeface="Arial"/>
              </a:rPr>
              <a:t>The CMQCC Toolkit translates the AIM Safety Bundle into an easy-to-use “menu” of tools and practical approaches. Each section of the toolkit mirrors the 4 “</a:t>
            </a:r>
            <a:r>
              <a:rPr lang="en-US" altLang="ja-JP" dirty="0" err="1">
                <a:latin typeface="Arial"/>
                <a:ea typeface="ＭＳ Ｐゴシック" charset="0"/>
                <a:cs typeface="Arial"/>
              </a:rPr>
              <a:t>Rs</a:t>
            </a:r>
            <a:r>
              <a:rPr lang="en-US" dirty="0">
                <a:latin typeface="Arial"/>
                <a:ea typeface="ＭＳ Ｐゴシック" charset="0"/>
                <a:cs typeface="Arial"/>
              </a:rPr>
              <a:t>”</a:t>
            </a:r>
            <a:r>
              <a:rPr lang="en-US" altLang="ja-JP" dirty="0">
                <a:latin typeface="Arial"/>
                <a:ea typeface="ＭＳ Ｐゴシック" charset="0"/>
                <a:cs typeface="Arial"/>
              </a:rPr>
              <a:t> of the AIM Bundle: Readiness, Recognition and Prevention, Response, and Reporting. </a:t>
            </a:r>
          </a:p>
          <a:p>
            <a:endParaRPr lang="en-US" b="1" dirty="0">
              <a:latin typeface="Abadi MT Condensed Light"/>
              <a:ea typeface="ＭＳ Ｐゴシック" charset="0"/>
              <a:cs typeface="Abadi MT Condensed Light"/>
            </a:endParaRPr>
          </a:p>
        </p:txBody>
      </p:sp>
      <p:sp>
        <p:nvSpPr>
          <p:cNvPr id="14848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3429">
              <a:defRPr sz="2300">
                <a:solidFill>
                  <a:schemeClr val="tx1"/>
                </a:solidFill>
                <a:latin typeface="Arial" charset="0"/>
                <a:ea typeface="ＭＳ Ｐゴシック" charset="0"/>
                <a:cs typeface="ＭＳ Ｐゴシック" charset="0"/>
              </a:defRPr>
            </a:lvl1pPr>
            <a:lvl2pPr marL="720884" indent="-277263" defTabSz="913429">
              <a:defRPr sz="2300">
                <a:solidFill>
                  <a:schemeClr val="tx1"/>
                </a:solidFill>
                <a:latin typeface="Arial" charset="0"/>
                <a:ea typeface="ＭＳ Ｐゴシック" charset="0"/>
              </a:defRPr>
            </a:lvl2pPr>
            <a:lvl3pPr marL="1109053" indent="-221811" defTabSz="913429">
              <a:defRPr sz="2300">
                <a:solidFill>
                  <a:schemeClr val="tx1"/>
                </a:solidFill>
                <a:latin typeface="Arial" charset="0"/>
                <a:ea typeface="ＭＳ Ｐゴシック" charset="0"/>
              </a:defRPr>
            </a:lvl3pPr>
            <a:lvl4pPr marL="1552674" indent="-221811" defTabSz="913429">
              <a:defRPr sz="2300">
                <a:solidFill>
                  <a:schemeClr val="tx1"/>
                </a:solidFill>
                <a:latin typeface="Arial" charset="0"/>
                <a:ea typeface="ＭＳ Ｐゴシック" charset="0"/>
              </a:defRPr>
            </a:lvl4pPr>
            <a:lvl5pPr marL="1996295" indent="-221811" defTabSz="913429">
              <a:defRPr sz="2300">
                <a:solidFill>
                  <a:schemeClr val="tx1"/>
                </a:solidFill>
                <a:latin typeface="Arial" charset="0"/>
                <a:ea typeface="ＭＳ Ｐゴシック" charset="0"/>
              </a:defRPr>
            </a:lvl5pPr>
            <a:lvl6pPr marL="2439916" indent="-221811" defTabSz="913429" eaLnBrk="0" fontAlgn="base" hangingPunct="0">
              <a:spcBef>
                <a:spcPct val="0"/>
              </a:spcBef>
              <a:spcAft>
                <a:spcPct val="0"/>
              </a:spcAft>
              <a:defRPr sz="2300">
                <a:solidFill>
                  <a:schemeClr val="tx1"/>
                </a:solidFill>
                <a:latin typeface="Arial" charset="0"/>
                <a:ea typeface="ＭＳ Ｐゴシック" charset="0"/>
              </a:defRPr>
            </a:lvl6pPr>
            <a:lvl7pPr marL="2883538" indent="-221811" defTabSz="913429" eaLnBrk="0" fontAlgn="base" hangingPunct="0">
              <a:spcBef>
                <a:spcPct val="0"/>
              </a:spcBef>
              <a:spcAft>
                <a:spcPct val="0"/>
              </a:spcAft>
              <a:defRPr sz="2300">
                <a:solidFill>
                  <a:schemeClr val="tx1"/>
                </a:solidFill>
                <a:latin typeface="Arial" charset="0"/>
                <a:ea typeface="ＭＳ Ｐゴシック" charset="0"/>
              </a:defRPr>
            </a:lvl7pPr>
            <a:lvl8pPr marL="3327159" indent="-221811" defTabSz="913429" eaLnBrk="0" fontAlgn="base" hangingPunct="0">
              <a:spcBef>
                <a:spcPct val="0"/>
              </a:spcBef>
              <a:spcAft>
                <a:spcPct val="0"/>
              </a:spcAft>
              <a:defRPr sz="2300">
                <a:solidFill>
                  <a:schemeClr val="tx1"/>
                </a:solidFill>
                <a:latin typeface="Arial" charset="0"/>
                <a:ea typeface="ＭＳ Ｐゴシック" charset="0"/>
              </a:defRPr>
            </a:lvl8pPr>
            <a:lvl9pPr marL="3770780" indent="-221811" defTabSz="913429" eaLnBrk="0" fontAlgn="base" hangingPunct="0">
              <a:spcBef>
                <a:spcPct val="0"/>
              </a:spcBef>
              <a:spcAft>
                <a:spcPct val="0"/>
              </a:spcAft>
              <a:defRPr sz="2300">
                <a:solidFill>
                  <a:schemeClr val="tx1"/>
                </a:solidFill>
                <a:latin typeface="Arial" charset="0"/>
                <a:ea typeface="ＭＳ Ｐゴシック" charset="0"/>
              </a:defRPr>
            </a:lvl9pPr>
          </a:lstStyle>
          <a:p>
            <a:pPr marL="0" marR="0" lvl="0" indent="0" algn="r" defTabSz="913429" rtl="0" eaLnBrk="1" fontAlgn="auto" latinLnBrk="0" hangingPunct="1">
              <a:lnSpc>
                <a:spcPct val="100000"/>
              </a:lnSpc>
              <a:spcBef>
                <a:spcPts val="0"/>
              </a:spcBef>
              <a:spcAft>
                <a:spcPts val="0"/>
              </a:spcAft>
              <a:buClrTx/>
              <a:buSzTx/>
              <a:buFontTx/>
              <a:buNone/>
              <a:tabLst/>
              <a:defRPr/>
            </a:pPr>
            <a:fld id="{CC0E99B5-4A17-D849-9FD5-604C0A986234}"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3429"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3506707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p:cNvSpPr>
          <p:nvPr>
            <p:ph type="sldImg"/>
          </p:nvPr>
        </p:nvSpPr>
        <p:spPr>
          <a:xfrm>
            <a:off x="1371600" y="1143000"/>
            <a:ext cx="4114800" cy="3086100"/>
          </a:xfrm>
          <a:ln/>
        </p:spPr>
      </p:sp>
      <p:sp>
        <p:nvSpPr>
          <p:cNvPr id="14438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dirty="0">
                <a:latin typeface="Arial" charset="0"/>
                <a:ea typeface="ＭＳ Ｐゴシック" charset="0"/>
                <a:cs typeface="ＭＳ Ｐゴシック" charset="0"/>
              </a:rPr>
              <a:t>The initiative focuses on reducing the </a:t>
            </a:r>
            <a:r>
              <a:rPr lang="en-US" baseline="0" dirty="0">
                <a:latin typeface="Arial" charset="0"/>
                <a:ea typeface="ＭＳ Ｐゴシック" charset="0"/>
                <a:cs typeface="ＭＳ Ｐゴシック" charset="0"/>
              </a:rPr>
              <a:t>first birth cesarean using the CMQCC toolkit.  The materials are evidence based and will be supplemented with materials developed specifically for Florida by our diverse advisory team.</a:t>
            </a:r>
            <a:endParaRPr lang="en-US" dirty="0">
              <a:latin typeface="Arial" charset="0"/>
              <a:ea typeface="ＭＳ Ｐゴシック" charset="0"/>
              <a:cs typeface="ＭＳ Ｐゴシック" charset="0"/>
            </a:endParaRPr>
          </a:p>
        </p:txBody>
      </p:sp>
      <p:sp>
        <p:nvSpPr>
          <p:cNvPr id="14438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1388">
              <a:defRPr sz="2400">
                <a:solidFill>
                  <a:schemeClr val="tx1"/>
                </a:solidFill>
                <a:latin typeface="Arial" charset="0"/>
                <a:ea typeface="ＭＳ Ｐゴシック" charset="0"/>
                <a:cs typeface="ＭＳ Ｐゴシック" charset="0"/>
              </a:defRPr>
            </a:lvl1pPr>
            <a:lvl2pPr marL="742950" indent="-285750" defTabSz="941388">
              <a:defRPr sz="2400">
                <a:solidFill>
                  <a:schemeClr val="tx1"/>
                </a:solidFill>
                <a:latin typeface="Arial" charset="0"/>
                <a:ea typeface="ＭＳ Ｐゴシック" charset="0"/>
              </a:defRPr>
            </a:lvl2pPr>
            <a:lvl3pPr marL="1143000" indent="-228600" defTabSz="941388">
              <a:defRPr sz="2400">
                <a:solidFill>
                  <a:schemeClr val="tx1"/>
                </a:solidFill>
                <a:latin typeface="Arial" charset="0"/>
                <a:ea typeface="ＭＳ Ｐゴシック" charset="0"/>
              </a:defRPr>
            </a:lvl3pPr>
            <a:lvl4pPr marL="1600200" indent="-228600" defTabSz="941388">
              <a:defRPr sz="2400">
                <a:solidFill>
                  <a:schemeClr val="tx1"/>
                </a:solidFill>
                <a:latin typeface="Arial" charset="0"/>
                <a:ea typeface="ＭＳ Ｐゴシック" charset="0"/>
              </a:defRPr>
            </a:lvl4pPr>
            <a:lvl5pPr marL="2057400" indent="-228600" defTabSz="941388">
              <a:defRPr sz="2400">
                <a:solidFill>
                  <a:schemeClr val="tx1"/>
                </a:solidFill>
                <a:latin typeface="Arial" charset="0"/>
                <a:ea typeface="ＭＳ Ｐゴシック" charset="0"/>
              </a:defRPr>
            </a:lvl5pPr>
            <a:lvl6pPr marL="2514600" indent="-228600" defTabSz="9413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413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413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41388" eaLnBrk="0" fontAlgn="base" hangingPunct="0">
              <a:spcBef>
                <a:spcPct val="0"/>
              </a:spcBef>
              <a:spcAft>
                <a:spcPct val="0"/>
              </a:spcAft>
              <a:defRPr sz="2400">
                <a:solidFill>
                  <a:schemeClr val="tx1"/>
                </a:solidFill>
                <a:latin typeface="Arial" charset="0"/>
                <a:ea typeface="ＭＳ Ｐゴシック" charset="0"/>
              </a:defRPr>
            </a:lvl9pPr>
          </a:lstStyle>
          <a:p>
            <a:fld id="{6FB8AED5-47B7-B74C-BCA1-746D704A4B18}" type="slidenum">
              <a:rPr lang="en-US" sz="1200"/>
              <a:pPr/>
              <a:t>18</a:t>
            </a:fld>
            <a:endParaRPr lang="en-US" sz="1200" dirty="0"/>
          </a:p>
        </p:txBody>
      </p:sp>
    </p:spTree>
    <p:extLst>
      <p:ext uri="{BB962C8B-B14F-4D97-AF65-F5344CB8AC3E}">
        <p14:creationId xmlns:p14="http://schemas.microsoft.com/office/powerpoint/2010/main" val="1518902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FPQC receives broad support for QI</a:t>
            </a:r>
            <a:r>
              <a:rPr lang="en-US" baseline="0" dirty="0"/>
              <a:t> Collaborative Projects, this project is supported by:</a:t>
            </a:r>
          </a:p>
          <a:p>
            <a:r>
              <a:rPr lang="en-US" sz="1200" dirty="0"/>
              <a:t>Florida Department of Health</a:t>
            </a:r>
          </a:p>
          <a:p>
            <a:r>
              <a:rPr lang="en-US" sz="1200" dirty="0"/>
              <a:t>American College of Obstetricians and Gynecologists (ACOG) District XII</a:t>
            </a:r>
          </a:p>
          <a:p>
            <a:r>
              <a:rPr lang="en-US" sz="1200" dirty="0"/>
              <a:t>Florida Chapter of the Association of Women’s Health, Obstetric, and Neonatal Nurses (AWHONN)</a:t>
            </a:r>
          </a:p>
          <a:p>
            <a:r>
              <a:rPr lang="en-US" sz="1200" dirty="0"/>
              <a:t>Florida affiliate of the American College of Nurse Midwives (ACNM)</a:t>
            </a:r>
          </a:p>
          <a:p>
            <a:r>
              <a:rPr lang="en-US" sz="1200" dirty="0"/>
              <a:t>Alliance for Innovation in Maternal Health (AIM)</a:t>
            </a:r>
          </a:p>
          <a:p>
            <a:r>
              <a:rPr lang="en-US" sz="1200" dirty="0"/>
              <a:t>California Maternal Quality Care Collaborative (CMQCC)</a:t>
            </a:r>
          </a:p>
          <a:p>
            <a:r>
              <a:rPr lang="en-US" sz="1200" dirty="0"/>
              <a:t>Representatives from provider practice groups, hospitalists, health plans, hospital nurses and administration, public health professionals, childbirth educators, and doulas.</a:t>
            </a:r>
            <a:endParaRPr lang="en-US" dirty="0"/>
          </a:p>
          <a:p>
            <a:endParaRPr lang="en-US" dirty="0"/>
          </a:p>
        </p:txBody>
      </p:sp>
      <p:sp>
        <p:nvSpPr>
          <p:cNvPr id="4" name="Slide Number Placeholder 3"/>
          <p:cNvSpPr>
            <a:spLocks noGrp="1"/>
          </p:cNvSpPr>
          <p:nvPr>
            <p:ph type="sldNum" sz="quarter" idx="10"/>
          </p:nvPr>
        </p:nvSpPr>
        <p:spPr/>
        <p:txBody>
          <a:bodyPr/>
          <a:lstStyle/>
          <a:p>
            <a:fld id="{37B95FEE-6075-4A9E-9EF2-68CBDFE65B02}" type="slidenum">
              <a:rPr lang="en-US" smtClean="0"/>
              <a:t>19</a:t>
            </a:fld>
            <a:endParaRPr lang="en-US"/>
          </a:p>
        </p:txBody>
      </p:sp>
    </p:spTree>
    <p:extLst>
      <p:ext uri="{BB962C8B-B14F-4D97-AF65-F5344CB8AC3E}">
        <p14:creationId xmlns:p14="http://schemas.microsoft.com/office/powerpoint/2010/main" val="3738011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B95FEE-6075-4A9E-9EF2-68CBDFE65B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6124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9A8C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3786811" y="484198"/>
            <a:ext cx="1521789" cy="1418082"/>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2926800" y="5791200"/>
            <a:ext cx="3290400" cy="457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988502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4343400" y="6400800"/>
            <a:ext cx="381000" cy="3810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00332C6-A5C1-4D88-ADCE-6F3163D8595A}" type="slidenum">
              <a:rPr kumimoji="0" lang="en-US" sz="1200" b="0" i="0" u="none" strike="noStrike" kern="1200" cap="none" spc="0" normalizeH="0" baseline="0" noProof="0" smtClean="0">
                <a:ln>
                  <a:noFill/>
                </a:ln>
                <a:solidFill>
                  <a:prstClr val="white"/>
                </a:solidFill>
                <a:effectLst/>
                <a:uLnTx/>
                <a:uFillTx/>
                <a:latin typeface="Gill Sans MT"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solidFill>
              <a:effectLst/>
              <a:uLnTx/>
              <a:uFillTx/>
              <a:latin typeface="Gill Sans MT" pitchFamily="34" charset="0"/>
              <a:ea typeface="+mn-ea"/>
              <a:cs typeface="+mn-cs"/>
            </a:endParaRPr>
          </a:p>
        </p:txBody>
      </p:sp>
      <p:pic>
        <p:nvPicPr>
          <p:cNvPr id="8"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502669" y="6321544"/>
            <a:ext cx="487931" cy="454681"/>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5715000" y="6321544"/>
            <a:ext cx="2971800" cy="41293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245607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389120" y="6333744"/>
            <a:ext cx="381000" cy="3810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00332C6-A5C1-4D88-ADCE-6F3163D8595A}" type="slidenum">
              <a:rPr kumimoji="0" lang="en-US" sz="1200" b="0" i="0" u="none" strike="noStrike" kern="1200" cap="none" spc="0" normalizeH="0" baseline="0" noProof="0" smtClean="0">
                <a:ln>
                  <a:noFill/>
                </a:ln>
                <a:solidFill>
                  <a:prstClr val="white"/>
                </a:solidFill>
                <a:effectLst/>
                <a:uLnTx/>
                <a:uFillTx/>
                <a:latin typeface="Gill Sans MT"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solidFill>
              <a:effectLst/>
              <a:uLnTx/>
              <a:uFillTx/>
              <a:latin typeface="Gill Sans MT" pitchFamily="34" charset="0"/>
              <a:ea typeface="+mn-ea"/>
              <a:cs typeface="+mn-cs"/>
            </a:endParaRPr>
          </a:p>
        </p:txBody>
      </p:sp>
      <p:pic>
        <p:nvPicPr>
          <p:cNvPr id="9"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457200" y="6350181"/>
            <a:ext cx="381000" cy="355036"/>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5791200" y="6321544"/>
            <a:ext cx="2895600" cy="40234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30842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389120" y="6333744"/>
            <a:ext cx="381000" cy="3810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00332C6-A5C1-4D88-ADCE-6F3163D8595A}" type="slidenum">
              <a:rPr kumimoji="0" lang="en-US" sz="1200" b="0" i="0" u="none" strike="noStrike" kern="1200" cap="none" spc="0" normalizeH="0" baseline="0" noProof="0" smtClean="0">
                <a:ln>
                  <a:noFill/>
                </a:ln>
                <a:solidFill>
                  <a:prstClr val="white"/>
                </a:solidFill>
                <a:effectLst/>
                <a:uLnTx/>
                <a:uFillTx/>
                <a:latin typeface="Gill Sans MT"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solidFill>
              <a:effectLst/>
              <a:uLnTx/>
              <a:uFillTx/>
              <a:latin typeface="Gill Sans MT" pitchFamily="34" charset="0"/>
              <a:ea typeface="+mn-ea"/>
              <a:cs typeface="+mn-cs"/>
            </a:endParaRPr>
          </a:p>
        </p:txBody>
      </p:sp>
      <p:pic>
        <p:nvPicPr>
          <p:cNvPr id="9"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457200" y="6350181"/>
            <a:ext cx="381000" cy="355036"/>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5791200" y="6321544"/>
            <a:ext cx="2895600" cy="40234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18364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7A12F1-4EDC-4AA7-B347-C4CFE315FE9A}"/>
              </a:ext>
            </a:extLst>
          </p:cNvPr>
          <p:cNvSpPr>
            <a:spLocks noGrp="1"/>
          </p:cNvSpPr>
          <p:nvPr>
            <p:ph/>
          </p:nvPr>
        </p:nvSpPr>
        <p:spPr>
          <a:xfrm>
            <a:off x="628650" y="365125"/>
            <a:ext cx="7886700" cy="58118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E9203EAB-DE67-42DA-9386-4F04FBA165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80C8C5-C33E-4BD1-A7A3-3CAB76F2738A}" type="datetime1">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3/18/2022</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ooter Placeholder 3">
            <a:extLst>
              <a:ext uri="{FF2B5EF4-FFF2-40B4-BE49-F238E27FC236}">
                <a16:creationId xmlns:a16="http://schemas.microsoft.com/office/drawing/2014/main" id="{4B3B7F75-2445-418C-BBED-73642F959D9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AD25D237-64F0-4A8E-B7BF-09B118AA21A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EC77C0B-95B7-4C34-877E-4568E9C4AB9F}" type="slidenum">
              <a:rPr kumimoji="0" lang="en-US" sz="1200" b="0" i="0" u="none" strike="noStrike" kern="1200" cap="none" spc="0" normalizeH="0" baseline="0" noProof="0" smtClean="0">
                <a:ln>
                  <a:noFill/>
                </a:ln>
                <a:solidFill>
                  <a:prstClr val="white"/>
                </a:solidFill>
                <a:effectLst/>
                <a:uLnTx/>
                <a:uFillTx/>
                <a:latin typeface="Gill Sans MT"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solidFill>
              <a:effectLst/>
              <a:uLnTx/>
              <a:uFillTx/>
              <a:latin typeface="Gill Sans MT" pitchFamily="34" charset="0"/>
              <a:ea typeface="+mn-ea"/>
              <a:cs typeface="+mn-cs"/>
            </a:endParaRPr>
          </a:p>
        </p:txBody>
      </p:sp>
    </p:spTree>
    <p:extLst>
      <p:ext uri="{BB962C8B-B14F-4D97-AF65-F5344CB8AC3E}">
        <p14:creationId xmlns:p14="http://schemas.microsoft.com/office/powerpoint/2010/main" val="3301679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sic Slide (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EBD6980D-02E2-410F-8C4F-1250C5CD9084}"/>
              </a:ext>
            </a:extLst>
          </p:cNvPr>
          <p:cNvSpPr>
            <a:spLocks noGrp="1"/>
          </p:cNvSpPr>
          <p:nvPr>
            <p:ph type="title" hasCustomPrompt="1"/>
          </p:nvPr>
        </p:nvSpPr>
        <p:spPr/>
        <p:txBody>
          <a:bodyPr/>
          <a:lstStyle>
            <a:lvl1pPr>
              <a:defRPr/>
            </a:lvl1pPr>
          </a:lstStyle>
          <a:p>
            <a:r>
              <a:rPr lang="en-US" dirty="0"/>
              <a:t>Click to edit header</a:t>
            </a:r>
          </a:p>
        </p:txBody>
      </p:sp>
      <p:sp>
        <p:nvSpPr>
          <p:cNvPr id="2" name="Date Placeholder 1">
            <a:extLst>
              <a:ext uri="{FF2B5EF4-FFF2-40B4-BE49-F238E27FC236}">
                <a16:creationId xmlns:a16="http://schemas.microsoft.com/office/drawing/2014/main" id="{39CCFA91-B5AF-4D41-87D6-E5484BE7FC44}"/>
              </a:ext>
            </a:extLst>
          </p:cNvPr>
          <p:cNvSpPr>
            <a:spLocks noGrp="1"/>
          </p:cNvSpPr>
          <p:nvPr>
            <p:ph type="dt" sz="half" idx="10"/>
          </p:nvPr>
        </p:nvSpPr>
        <p:spPr/>
        <p:txBody>
          <a:bodyPr/>
          <a:lstStyle/>
          <a:p>
            <a:fld id="{2A968A04-3EF1-4CF8-BAA4-6E47706F2B65}" type="datetime4">
              <a:rPr lang="en-US" smtClean="0"/>
              <a:t>March 18, 2022</a:t>
            </a:fld>
            <a:endParaRPr lang="en-US"/>
          </a:p>
        </p:txBody>
      </p:sp>
      <p:sp>
        <p:nvSpPr>
          <p:cNvPr id="4" name="Footer Placeholder 3">
            <a:extLst>
              <a:ext uri="{FF2B5EF4-FFF2-40B4-BE49-F238E27FC236}">
                <a16:creationId xmlns:a16="http://schemas.microsoft.com/office/drawing/2014/main" id="{D39E1626-AABC-4FFD-9B5E-40C878F1F6B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ECDD6B-9730-417B-AAD3-9D6F37FF8B83}"/>
              </a:ext>
            </a:extLst>
          </p:cNvPr>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spTree>
    <p:extLst>
      <p:ext uri="{BB962C8B-B14F-4D97-AF65-F5344CB8AC3E}">
        <p14:creationId xmlns:p14="http://schemas.microsoft.com/office/powerpoint/2010/main" val="1877603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3D9C8-31D7-4F2B-89E6-691F59EF42E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18BDE90-74AC-4D4C-88F2-026A3E6221E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1F88034-2E7D-4A4B-B1DE-E784C7FEFC01}"/>
              </a:ext>
            </a:extLst>
          </p:cNvPr>
          <p:cNvSpPr>
            <a:spLocks noGrp="1"/>
          </p:cNvSpPr>
          <p:nvPr>
            <p:ph type="dt" sz="half" idx="10"/>
          </p:nvPr>
        </p:nvSpPr>
        <p:spPr/>
        <p:txBody>
          <a:bodyPr/>
          <a:lstStyle/>
          <a:p>
            <a:fld id="{4D61E3BF-14DF-40DB-8FC4-2DDF8DBDFF7F}" type="datetimeFigureOut">
              <a:rPr lang="en-US" smtClean="0"/>
              <a:t>3/18/2022</a:t>
            </a:fld>
            <a:endParaRPr lang="en-US"/>
          </a:p>
        </p:txBody>
      </p:sp>
      <p:sp>
        <p:nvSpPr>
          <p:cNvPr id="5" name="Footer Placeholder 4">
            <a:extLst>
              <a:ext uri="{FF2B5EF4-FFF2-40B4-BE49-F238E27FC236}">
                <a16:creationId xmlns:a16="http://schemas.microsoft.com/office/drawing/2014/main" id="{7B368C47-6326-48F8-9C7D-FDF2D73723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6A5492-7E7C-4508-A342-6AB910824DCB}"/>
              </a:ext>
            </a:extLst>
          </p:cNvPr>
          <p:cNvSpPr>
            <a:spLocks noGrp="1"/>
          </p:cNvSpPr>
          <p:nvPr>
            <p:ph type="sldNum" sz="quarter" idx="12"/>
          </p:nvPr>
        </p:nvSpPr>
        <p:spPr/>
        <p:txBody>
          <a:bodyPr/>
          <a:lstStyle/>
          <a:p>
            <a:fld id="{EB669191-1D98-4E34-B27D-872068ACD9BF}" type="slidenum">
              <a:rPr lang="en-US" smtClean="0"/>
              <a:t>‹#›</a:t>
            </a:fld>
            <a:endParaRPr lang="en-US"/>
          </a:p>
        </p:txBody>
      </p:sp>
    </p:spTree>
    <p:extLst>
      <p:ext uri="{BB962C8B-B14F-4D97-AF65-F5344CB8AC3E}">
        <p14:creationId xmlns:p14="http://schemas.microsoft.com/office/powerpoint/2010/main" val="1563400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5D3A5-F4A2-4D36-8204-64C3334582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1AFD0D-28FB-48D4-B9B8-15038D224A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827EAE-0CAF-4C60-A507-6E55D81E1F79}"/>
              </a:ext>
            </a:extLst>
          </p:cNvPr>
          <p:cNvSpPr>
            <a:spLocks noGrp="1"/>
          </p:cNvSpPr>
          <p:nvPr>
            <p:ph type="dt" sz="half" idx="10"/>
          </p:nvPr>
        </p:nvSpPr>
        <p:spPr/>
        <p:txBody>
          <a:bodyPr/>
          <a:lstStyle/>
          <a:p>
            <a:fld id="{4D61E3BF-14DF-40DB-8FC4-2DDF8DBDFF7F}" type="datetimeFigureOut">
              <a:rPr lang="en-US" smtClean="0"/>
              <a:t>3/18/2022</a:t>
            </a:fld>
            <a:endParaRPr lang="en-US"/>
          </a:p>
        </p:txBody>
      </p:sp>
      <p:sp>
        <p:nvSpPr>
          <p:cNvPr id="5" name="Footer Placeholder 4">
            <a:extLst>
              <a:ext uri="{FF2B5EF4-FFF2-40B4-BE49-F238E27FC236}">
                <a16:creationId xmlns:a16="http://schemas.microsoft.com/office/drawing/2014/main" id="{2547A8FE-D9A5-4974-AD7E-F5EF1D596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74F1A-8892-459D-B626-7267C29FF0A0}"/>
              </a:ext>
            </a:extLst>
          </p:cNvPr>
          <p:cNvSpPr>
            <a:spLocks noGrp="1"/>
          </p:cNvSpPr>
          <p:nvPr>
            <p:ph type="sldNum" sz="quarter" idx="12"/>
          </p:nvPr>
        </p:nvSpPr>
        <p:spPr/>
        <p:txBody>
          <a:bodyPr/>
          <a:lstStyle/>
          <a:p>
            <a:fld id="{EB669191-1D98-4E34-B27D-872068ACD9BF}" type="slidenum">
              <a:rPr lang="en-US" smtClean="0"/>
              <a:t>‹#›</a:t>
            </a:fld>
            <a:endParaRPr lang="en-US"/>
          </a:p>
        </p:txBody>
      </p:sp>
    </p:spTree>
    <p:extLst>
      <p:ext uri="{BB962C8B-B14F-4D97-AF65-F5344CB8AC3E}">
        <p14:creationId xmlns:p14="http://schemas.microsoft.com/office/powerpoint/2010/main" val="3142702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D15D2-0658-42A0-ABD5-E12251744D4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C9B2431-735B-4C63-93EE-9F5ED64A33C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FEA0BA-5F3A-4CDE-924C-D353D3EF5269}"/>
              </a:ext>
            </a:extLst>
          </p:cNvPr>
          <p:cNvSpPr>
            <a:spLocks noGrp="1"/>
          </p:cNvSpPr>
          <p:nvPr>
            <p:ph type="dt" sz="half" idx="10"/>
          </p:nvPr>
        </p:nvSpPr>
        <p:spPr/>
        <p:txBody>
          <a:bodyPr/>
          <a:lstStyle/>
          <a:p>
            <a:fld id="{4D61E3BF-14DF-40DB-8FC4-2DDF8DBDFF7F}" type="datetimeFigureOut">
              <a:rPr lang="en-US" smtClean="0"/>
              <a:t>3/18/2022</a:t>
            </a:fld>
            <a:endParaRPr lang="en-US"/>
          </a:p>
        </p:txBody>
      </p:sp>
      <p:sp>
        <p:nvSpPr>
          <p:cNvPr id="5" name="Footer Placeholder 4">
            <a:extLst>
              <a:ext uri="{FF2B5EF4-FFF2-40B4-BE49-F238E27FC236}">
                <a16:creationId xmlns:a16="http://schemas.microsoft.com/office/drawing/2014/main" id="{91FBA800-C259-4756-A2C7-937924E9ED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593C48-8698-49AD-AD96-E7ED66E82989}"/>
              </a:ext>
            </a:extLst>
          </p:cNvPr>
          <p:cNvSpPr>
            <a:spLocks noGrp="1"/>
          </p:cNvSpPr>
          <p:nvPr>
            <p:ph type="sldNum" sz="quarter" idx="12"/>
          </p:nvPr>
        </p:nvSpPr>
        <p:spPr/>
        <p:txBody>
          <a:bodyPr/>
          <a:lstStyle/>
          <a:p>
            <a:fld id="{EB669191-1D98-4E34-B27D-872068ACD9BF}" type="slidenum">
              <a:rPr lang="en-US" smtClean="0"/>
              <a:t>‹#›</a:t>
            </a:fld>
            <a:endParaRPr lang="en-US"/>
          </a:p>
        </p:txBody>
      </p:sp>
    </p:spTree>
    <p:extLst>
      <p:ext uri="{BB962C8B-B14F-4D97-AF65-F5344CB8AC3E}">
        <p14:creationId xmlns:p14="http://schemas.microsoft.com/office/powerpoint/2010/main" val="31356978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5D4F9-7D93-4AA6-A2A9-E5EF5D312B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0FE8D4-832C-4C3F-AE19-37C3D99A840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9F364D-61AC-41E8-A1F5-88B9F4E2BA6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B28C9A-5166-4A94-AB22-234317B8C125}"/>
              </a:ext>
            </a:extLst>
          </p:cNvPr>
          <p:cNvSpPr>
            <a:spLocks noGrp="1"/>
          </p:cNvSpPr>
          <p:nvPr>
            <p:ph type="dt" sz="half" idx="10"/>
          </p:nvPr>
        </p:nvSpPr>
        <p:spPr/>
        <p:txBody>
          <a:bodyPr/>
          <a:lstStyle/>
          <a:p>
            <a:fld id="{4D61E3BF-14DF-40DB-8FC4-2DDF8DBDFF7F}" type="datetimeFigureOut">
              <a:rPr lang="en-US" smtClean="0"/>
              <a:t>3/18/2022</a:t>
            </a:fld>
            <a:endParaRPr lang="en-US"/>
          </a:p>
        </p:txBody>
      </p:sp>
      <p:sp>
        <p:nvSpPr>
          <p:cNvPr id="6" name="Footer Placeholder 5">
            <a:extLst>
              <a:ext uri="{FF2B5EF4-FFF2-40B4-BE49-F238E27FC236}">
                <a16:creationId xmlns:a16="http://schemas.microsoft.com/office/drawing/2014/main" id="{C255CF83-5FE6-4770-B084-CC097E8DEB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DC456E-1A6F-4371-A2FE-08833CE65CCE}"/>
              </a:ext>
            </a:extLst>
          </p:cNvPr>
          <p:cNvSpPr>
            <a:spLocks noGrp="1"/>
          </p:cNvSpPr>
          <p:nvPr>
            <p:ph type="sldNum" sz="quarter" idx="12"/>
          </p:nvPr>
        </p:nvSpPr>
        <p:spPr/>
        <p:txBody>
          <a:bodyPr/>
          <a:lstStyle/>
          <a:p>
            <a:fld id="{EB669191-1D98-4E34-B27D-872068ACD9BF}" type="slidenum">
              <a:rPr lang="en-US" smtClean="0"/>
              <a:t>‹#›</a:t>
            </a:fld>
            <a:endParaRPr lang="en-US"/>
          </a:p>
        </p:txBody>
      </p:sp>
    </p:spTree>
    <p:extLst>
      <p:ext uri="{BB962C8B-B14F-4D97-AF65-F5344CB8AC3E}">
        <p14:creationId xmlns:p14="http://schemas.microsoft.com/office/powerpoint/2010/main" val="1417463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E616C-DC6C-4150-BAE3-A304DE3366B8}"/>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CA62C5-D17A-4654-AB1D-FDFEA711FF4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1409E-9AC7-4D7E-BBBE-6624D735BCB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29ABFE-BEBF-4C37-B08D-C0CCE95A843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B118C25-92A0-4790-BF51-CBB9CEF1333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EDCBF2-9D95-4947-B214-BD60162D6981}"/>
              </a:ext>
            </a:extLst>
          </p:cNvPr>
          <p:cNvSpPr>
            <a:spLocks noGrp="1"/>
          </p:cNvSpPr>
          <p:nvPr>
            <p:ph type="dt" sz="half" idx="10"/>
          </p:nvPr>
        </p:nvSpPr>
        <p:spPr/>
        <p:txBody>
          <a:bodyPr/>
          <a:lstStyle/>
          <a:p>
            <a:fld id="{4D61E3BF-14DF-40DB-8FC4-2DDF8DBDFF7F}" type="datetimeFigureOut">
              <a:rPr lang="en-US" smtClean="0"/>
              <a:t>3/18/2022</a:t>
            </a:fld>
            <a:endParaRPr lang="en-US"/>
          </a:p>
        </p:txBody>
      </p:sp>
      <p:sp>
        <p:nvSpPr>
          <p:cNvPr id="8" name="Footer Placeholder 7">
            <a:extLst>
              <a:ext uri="{FF2B5EF4-FFF2-40B4-BE49-F238E27FC236}">
                <a16:creationId xmlns:a16="http://schemas.microsoft.com/office/drawing/2014/main" id="{6342A055-D7C3-4DC5-975E-BC2A59D6AD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9FA1B1-3B20-4F7F-9774-0EA79D2A2974}"/>
              </a:ext>
            </a:extLst>
          </p:cNvPr>
          <p:cNvSpPr>
            <a:spLocks noGrp="1"/>
          </p:cNvSpPr>
          <p:nvPr>
            <p:ph type="sldNum" sz="quarter" idx="12"/>
          </p:nvPr>
        </p:nvSpPr>
        <p:spPr/>
        <p:txBody>
          <a:bodyPr/>
          <a:lstStyle/>
          <a:p>
            <a:fld id="{EB669191-1D98-4E34-B27D-872068ACD9BF}" type="slidenum">
              <a:rPr lang="en-US" smtClean="0"/>
              <a:t>‹#›</a:t>
            </a:fld>
            <a:endParaRPr lang="en-US"/>
          </a:p>
        </p:txBody>
      </p:sp>
    </p:spTree>
    <p:extLst>
      <p:ext uri="{BB962C8B-B14F-4D97-AF65-F5344CB8AC3E}">
        <p14:creationId xmlns:p14="http://schemas.microsoft.com/office/powerpoint/2010/main" val="241414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343400" y="6400799"/>
            <a:ext cx="381000" cy="317399"/>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00332C6-A5C1-4D88-ADCE-6F3163D8595A}" type="slidenum">
              <a:rPr kumimoji="0" lang="en-US" sz="1200" b="0" i="0" u="none" strike="noStrike" kern="1200" cap="none" spc="0" normalizeH="0" baseline="0" noProof="0" smtClean="0">
                <a:ln>
                  <a:noFill/>
                </a:ln>
                <a:solidFill>
                  <a:prstClr val="white"/>
                </a:solidFill>
                <a:effectLst/>
                <a:uLnTx/>
                <a:uFillTx/>
                <a:latin typeface="Gill Sans MT"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solidFill>
              <a:effectLst/>
              <a:uLnTx/>
              <a:uFillTx/>
              <a:latin typeface="Gill Sans MT" pitchFamily="34" charset="0"/>
              <a:ea typeface="+mn-ea"/>
              <a:cs typeface="+mn-cs"/>
            </a:endParaRPr>
          </a:p>
        </p:txBody>
      </p:sp>
      <p:pic>
        <p:nvPicPr>
          <p:cNvPr id="8"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5715000" y="6321544"/>
            <a:ext cx="2971800" cy="412931"/>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502669" y="6321544"/>
            <a:ext cx="487931" cy="45468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04303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96804-5B42-4A88-B937-3FD8631E28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8FEDC1-56C5-4DED-9E1B-805F8A9F0CDB}"/>
              </a:ext>
            </a:extLst>
          </p:cNvPr>
          <p:cNvSpPr>
            <a:spLocks noGrp="1"/>
          </p:cNvSpPr>
          <p:nvPr>
            <p:ph type="dt" sz="half" idx="10"/>
          </p:nvPr>
        </p:nvSpPr>
        <p:spPr/>
        <p:txBody>
          <a:bodyPr/>
          <a:lstStyle/>
          <a:p>
            <a:fld id="{4D61E3BF-14DF-40DB-8FC4-2DDF8DBDFF7F}" type="datetimeFigureOut">
              <a:rPr lang="en-US" smtClean="0"/>
              <a:t>3/18/2022</a:t>
            </a:fld>
            <a:endParaRPr lang="en-US"/>
          </a:p>
        </p:txBody>
      </p:sp>
      <p:sp>
        <p:nvSpPr>
          <p:cNvPr id="4" name="Footer Placeholder 3">
            <a:extLst>
              <a:ext uri="{FF2B5EF4-FFF2-40B4-BE49-F238E27FC236}">
                <a16:creationId xmlns:a16="http://schemas.microsoft.com/office/drawing/2014/main" id="{0E7E41C6-F3C9-448F-AAD9-F702C197A3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70D2A5-71B6-4433-8C60-0B4E4F55D6C4}"/>
              </a:ext>
            </a:extLst>
          </p:cNvPr>
          <p:cNvSpPr>
            <a:spLocks noGrp="1"/>
          </p:cNvSpPr>
          <p:nvPr>
            <p:ph type="sldNum" sz="quarter" idx="12"/>
          </p:nvPr>
        </p:nvSpPr>
        <p:spPr/>
        <p:txBody>
          <a:bodyPr/>
          <a:lstStyle/>
          <a:p>
            <a:fld id="{EB669191-1D98-4E34-B27D-872068ACD9BF}" type="slidenum">
              <a:rPr lang="en-US" smtClean="0"/>
              <a:t>‹#›</a:t>
            </a:fld>
            <a:endParaRPr lang="en-US"/>
          </a:p>
        </p:txBody>
      </p:sp>
    </p:spTree>
    <p:extLst>
      <p:ext uri="{BB962C8B-B14F-4D97-AF65-F5344CB8AC3E}">
        <p14:creationId xmlns:p14="http://schemas.microsoft.com/office/powerpoint/2010/main" val="3944362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65C845-EF5D-41CB-8076-433460DE6295}"/>
              </a:ext>
            </a:extLst>
          </p:cNvPr>
          <p:cNvSpPr>
            <a:spLocks noGrp="1"/>
          </p:cNvSpPr>
          <p:nvPr>
            <p:ph type="dt" sz="half" idx="10"/>
          </p:nvPr>
        </p:nvSpPr>
        <p:spPr/>
        <p:txBody>
          <a:bodyPr/>
          <a:lstStyle/>
          <a:p>
            <a:fld id="{4D61E3BF-14DF-40DB-8FC4-2DDF8DBDFF7F}" type="datetimeFigureOut">
              <a:rPr lang="en-US" smtClean="0"/>
              <a:t>3/18/2022</a:t>
            </a:fld>
            <a:endParaRPr lang="en-US"/>
          </a:p>
        </p:txBody>
      </p:sp>
      <p:sp>
        <p:nvSpPr>
          <p:cNvPr id="3" name="Footer Placeholder 2">
            <a:extLst>
              <a:ext uri="{FF2B5EF4-FFF2-40B4-BE49-F238E27FC236}">
                <a16:creationId xmlns:a16="http://schemas.microsoft.com/office/drawing/2014/main" id="{D429452F-5051-4B32-9328-783325EFBA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688C97-6EA6-4BC7-9E76-CB6919D615BD}"/>
              </a:ext>
            </a:extLst>
          </p:cNvPr>
          <p:cNvSpPr>
            <a:spLocks noGrp="1"/>
          </p:cNvSpPr>
          <p:nvPr>
            <p:ph type="sldNum" sz="quarter" idx="12"/>
          </p:nvPr>
        </p:nvSpPr>
        <p:spPr/>
        <p:txBody>
          <a:bodyPr/>
          <a:lstStyle/>
          <a:p>
            <a:fld id="{EB669191-1D98-4E34-B27D-872068ACD9BF}" type="slidenum">
              <a:rPr lang="en-US" smtClean="0"/>
              <a:t>‹#›</a:t>
            </a:fld>
            <a:endParaRPr lang="en-US"/>
          </a:p>
        </p:txBody>
      </p:sp>
    </p:spTree>
    <p:extLst>
      <p:ext uri="{BB962C8B-B14F-4D97-AF65-F5344CB8AC3E}">
        <p14:creationId xmlns:p14="http://schemas.microsoft.com/office/powerpoint/2010/main" val="3269691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E6C3D-F797-400D-B85C-48C0A126E2F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7E514AF-EBCC-4666-9E27-BC68E8D749D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66497F-2D87-475D-B151-E4C46C5821F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3FDD646-C799-4004-B41B-E64849A5B89C}"/>
              </a:ext>
            </a:extLst>
          </p:cNvPr>
          <p:cNvSpPr>
            <a:spLocks noGrp="1"/>
          </p:cNvSpPr>
          <p:nvPr>
            <p:ph type="dt" sz="half" idx="10"/>
          </p:nvPr>
        </p:nvSpPr>
        <p:spPr/>
        <p:txBody>
          <a:bodyPr/>
          <a:lstStyle/>
          <a:p>
            <a:fld id="{4D61E3BF-14DF-40DB-8FC4-2DDF8DBDFF7F}" type="datetimeFigureOut">
              <a:rPr lang="en-US" smtClean="0"/>
              <a:t>3/18/2022</a:t>
            </a:fld>
            <a:endParaRPr lang="en-US"/>
          </a:p>
        </p:txBody>
      </p:sp>
      <p:sp>
        <p:nvSpPr>
          <p:cNvPr id="6" name="Footer Placeholder 5">
            <a:extLst>
              <a:ext uri="{FF2B5EF4-FFF2-40B4-BE49-F238E27FC236}">
                <a16:creationId xmlns:a16="http://schemas.microsoft.com/office/drawing/2014/main" id="{BAC6D189-52BA-4E04-A05E-9C03789C6B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882379-AD79-497C-BD90-8DB408C8612F}"/>
              </a:ext>
            </a:extLst>
          </p:cNvPr>
          <p:cNvSpPr>
            <a:spLocks noGrp="1"/>
          </p:cNvSpPr>
          <p:nvPr>
            <p:ph type="sldNum" sz="quarter" idx="12"/>
          </p:nvPr>
        </p:nvSpPr>
        <p:spPr/>
        <p:txBody>
          <a:bodyPr/>
          <a:lstStyle/>
          <a:p>
            <a:fld id="{EB669191-1D98-4E34-B27D-872068ACD9BF}" type="slidenum">
              <a:rPr lang="en-US" smtClean="0"/>
              <a:t>‹#›</a:t>
            </a:fld>
            <a:endParaRPr lang="en-US"/>
          </a:p>
        </p:txBody>
      </p:sp>
    </p:spTree>
    <p:extLst>
      <p:ext uri="{BB962C8B-B14F-4D97-AF65-F5344CB8AC3E}">
        <p14:creationId xmlns:p14="http://schemas.microsoft.com/office/powerpoint/2010/main" val="20894495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81934-2C2E-4263-882E-D54BD4A59F4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21A15AF-CA5E-4E91-9400-D91E903E901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424C43C-E937-4FA8-A670-B96E6B1D665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BE40F62-6190-41EC-A995-46493FF347CC}"/>
              </a:ext>
            </a:extLst>
          </p:cNvPr>
          <p:cNvSpPr>
            <a:spLocks noGrp="1"/>
          </p:cNvSpPr>
          <p:nvPr>
            <p:ph type="dt" sz="half" idx="10"/>
          </p:nvPr>
        </p:nvSpPr>
        <p:spPr/>
        <p:txBody>
          <a:bodyPr/>
          <a:lstStyle/>
          <a:p>
            <a:fld id="{4D61E3BF-14DF-40DB-8FC4-2DDF8DBDFF7F}" type="datetimeFigureOut">
              <a:rPr lang="en-US" smtClean="0"/>
              <a:t>3/18/2022</a:t>
            </a:fld>
            <a:endParaRPr lang="en-US"/>
          </a:p>
        </p:txBody>
      </p:sp>
      <p:sp>
        <p:nvSpPr>
          <p:cNvPr id="6" name="Footer Placeholder 5">
            <a:extLst>
              <a:ext uri="{FF2B5EF4-FFF2-40B4-BE49-F238E27FC236}">
                <a16:creationId xmlns:a16="http://schemas.microsoft.com/office/drawing/2014/main" id="{E3932A3F-24D8-40F9-93A8-9866F42D03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D1896C-F48B-4BC2-9F01-2B9370D66B2E}"/>
              </a:ext>
            </a:extLst>
          </p:cNvPr>
          <p:cNvSpPr>
            <a:spLocks noGrp="1"/>
          </p:cNvSpPr>
          <p:nvPr>
            <p:ph type="sldNum" sz="quarter" idx="12"/>
          </p:nvPr>
        </p:nvSpPr>
        <p:spPr/>
        <p:txBody>
          <a:bodyPr/>
          <a:lstStyle/>
          <a:p>
            <a:fld id="{EB669191-1D98-4E34-B27D-872068ACD9BF}" type="slidenum">
              <a:rPr lang="en-US" smtClean="0"/>
              <a:t>‹#›</a:t>
            </a:fld>
            <a:endParaRPr lang="en-US"/>
          </a:p>
        </p:txBody>
      </p:sp>
    </p:spTree>
    <p:extLst>
      <p:ext uri="{BB962C8B-B14F-4D97-AF65-F5344CB8AC3E}">
        <p14:creationId xmlns:p14="http://schemas.microsoft.com/office/powerpoint/2010/main" val="16333124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83CAC-8E13-46FB-98DB-7E6444DF25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C8A59E-4A16-4DBC-9E2A-B142CE514A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AA34C6-DE5C-48FE-A925-30C4958F1E84}"/>
              </a:ext>
            </a:extLst>
          </p:cNvPr>
          <p:cNvSpPr>
            <a:spLocks noGrp="1"/>
          </p:cNvSpPr>
          <p:nvPr>
            <p:ph type="dt" sz="half" idx="10"/>
          </p:nvPr>
        </p:nvSpPr>
        <p:spPr/>
        <p:txBody>
          <a:bodyPr/>
          <a:lstStyle/>
          <a:p>
            <a:fld id="{4D61E3BF-14DF-40DB-8FC4-2DDF8DBDFF7F}" type="datetimeFigureOut">
              <a:rPr lang="en-US" smtClean="0"/>
              <a:t>3/18/2022</a:t>
            </a:fld>
            <a:endParaRPr lang="en-US"/>
          </a:p>
        </p:txBody>
      </p:sp>
      <p:sp>
        <p:nvSpPr>
          <p:cNvPr id="5" name="Footer Placeholder 4">
            <a:extLst>
              <a:ext uri="{FF2B5EF4-FFF2-40B4-BE49-F238E27FC236}">
                <a16:creationId xmlns:a16="http://schemas.microsoft.com/office/drawing/2014/main" id="{8DE9D92D-F307-4BF2-8697-1D8B3904B5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3E7DE6-64BC-4E01-8296-481CA4C87E55}"/>
              </a:ext>
            </a:extLst>
          </p:cNvPr>
          <p:cNvSpPr>
            <a:spLocks noGrp="1"/>
          </p:cNvSpPr>
          <p:nvPr>
            <p:ph type="sldNum" sz="quarter" idx="12"/>
          </p:nvPr>
        </p:nvSpPr>
        <p:spPr/>
        <p:txBody>
          <a:bodyPr/>
          <a:lstStyle/>
          <a:p>
            <a:fld id="{EB669191-1D98-4E34-B27D-872068ACD9BF}" type="slidenum">
              <a:rPr lang="en-US" smtClean="0"/>
              <a:t>‹#›</a:t>
            </a:fld>
            <a:endParaRPr lang="en-US"/>
          </a:p>
        </p:txBody>
      </p:sp>
    </p:spTree>
    <p:extLst>
      <p:ext uri="{BB962C8B-B14F-4D97-AF65-F5344CB8AC3E}">
        <p14:creationId xmlns:p14="http://schemas.microsoft.com/office/powerpoint/2010/main" val="25155562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E553C-42A7-4E45-B16B-508CF74386B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54B769-C830-4039-9786-0BA91C6C74C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2DD9DC-5366-4D4A-B3C3-5610E319FCEA}"/>
              </a:ext>
            </a:extLst>
          </p:cNvPr>
          <p:cNvSpPr>
            <a:spLocks noGrp="1"/>
          </p:cNvSpPr>
          <p:nvPr>
            <p:ph type="dt" sz="half" idx="10"/>
          </p:nvPr>
        </p:nvSpPr>
        <p:spPr/>
        <p:txBody>
          <a:bodyPr/>
          <a:lstStyle/>
          <a:p>
            <a:fld id="{4D61E3BF-14DF-40DB-8FC4-2DDF8DBDFF7F}" type="datetimeFigureOut">
              <a:rPr lang="en-US" smtClean="0"/>
              <a:t>3/18/2022</a:t>
            </a:fld>
            <a:endParaRPr lang="en-US"/>
          </a:p>
        </p:txBody>
      </p:sp>
      <p:sp>
        <p:nvSpPr>
          <p:cNvPr id="5" name="Footer Placeholder 4">
            <a:extLst>
              <a:ext uri="{FF2B5EF4-FFF2-40B4-BE49-F238E27FC236}">
                <a16:creationId xmlns:a16="http://schemas.microsoft.com/office/drawing/2014/main" id="{3AEAA06A-2A9D-46BE-8FAA-69CF8326CD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CC8792-F56E-4B06-B746-8035A4401623}"/>
              </a:ext>
            </a:extLst>
          </p:cNvPr>
          <p:cNvSpPr>
            <a:spLocks noGrp="1"/>
          </p:cNvSpPr>
          <p:nvPr>
            <p:ph type="sldNum" sz="quarter" idx="12"/>
          </p:nvPr>
        </p:nvSpPr>
        <p:spPr/>
        <p:txBody>
          <a:bodyPr/>
          <a:lstStyle/>
          <a:p>
            <a:fld id="{EB669191-1D98-4E34-B27D-872068ACD9BF}" type="slidenum">
              <a:rPr lang="en-US" smtClean="0"/>
              <a:t>‹#›</a:t>
            </a:fld>
            <a:endParaRPr lang="en-US"/>
          </a:p>
        </p:txBody>
      </p:sp>
    </p:spTree>
    <p:extLst>
      <p:ext uri="{BB962C8B-B14F-4D97-AF65-F5344CB8AC3E}">
        <p14:creationId xmlns:p14="http://schemas.microsoft.com/office/powerpoint/2010/main" val="23916020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Top Stripe Hea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564592" y="1256045"/>
            <a:ext cx="7950758" cy="47985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39CCFA91-B5AF-4D41-87D6-E5484BE7FC44}"/>
              </a:ext>
            </a:extLst>
          </p:cNvPr>
          <p:cNvSpPr>
            <a:spLocks noGrp="1"/>
          </p:cNvSpPr>
          <p:nvPr>
            <p:ph type="dt" sz="half" idx="10"/>
          </p:nvPr>
        </p:nvSpPr>
        <p:spPr/>
        <p:txBody>
          <a:bodyPr/>
          <a:lstStyle>
            <a:lvl1pPr>
              <a:defRPr>
                <a:solidFill>
                  <a:schemeClr val="tx1"/>
                </a:solidFill>
              </a:defRPr>
            </a:lvl1pPr>
          </a:lstStyle>
          <a:p>
            <a:fld id="{BC8414F5-9B1F-44E4-9689-4376FC8379B9}" type="datetime4">
              <a:rPr lang="en-US" smtClean="0"/>
              <a:t>March 18, 2022</a:t>
            </a:fld>
            <a:endParaRPr lang="en-US"/>
          </a:p>
        </p:txBody>
      </p:sp>
      <p:sp>
        <p:nvSpPr>
          <p:cNvPr id="4" name="Footer Placeholder 3">
            <a:extLst>
              <a:ext uri="{FF2B5EF4-FFF2-40B4-BE49-F238E27FC236}">
                <a16:creationId xmlns:a16="http://schemas.microsoft.com/office/drawing/2014/main" id="{D39E1626-AABC-4FFD-9B5E-40C878F1F6BF}"/>
              </a:ext>
            </a:extLst>
          </p:cNvPr>
          <p:cNvSpPr>
            <a:spLocks noGrp="1"/>
          </p:cNvSpPr>
          <p:nvPr>
            <p:ph type="ftr" sz="quarter" idx="11"/>
          </p:nvPr>
        </p:nvSpPr>
        <p:spPr>
          <a:xfrm>
            <a:off x="1243484" y="6395115"/>
            <a:ext cx="4033824" cy="286169"/>
          </a:xfrm>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08ECDD6B-9730-417B-AAD3-9D6F37FF8B83}"/>
              </a:ext>
            </a:extLst>
          </p:cNvPr>
          <p:cNvSpPr>
            <a:spLocks noGrp="1"/>
          </p:cNvSpPr>
          <p:nvPr>
            <p:ph type="sldNum" sz="quarter" idx="12"/>
          </p:nvPr>
        </p:nvSpPr>
        <p:spPr>
          <a:xfrm>
            <a:off x="7848959" y="6395115"/>
            <a:ext cx="666390" cy="286169"/>
          </a:xfrm>
        </p:spPr>
        <p:txBody>
          <a:bodyPr/>
          <a:lstStyle>
            <a:lvl1pPr>
              <a:defRPr sz="1200" b="1">
                <a:solidFill>
                  <a:schemeClr val="tx1"/>
                </a:solidFill>
              </a:defRPr>
            </a:lvl1pPr>
          </a:lstStyle>
          <a:p>
            <a:fld id="{E25C0C21-B7CE-4F0B-81CD-4269BE354346}" type="slidenum">
              <a:rPr lang="en-US" smtClean="0"/>
              <a:pPr/>
              <a:t>‹#›</a:t>
            </a:fld>
            <a:endParaRPr lang="en-US" dirty="0"/>
          </a:p>
        </p:txBody>
      </p:sp>
      <p:pic>
        <p:nvPicPr>
          <p:cNvPr id="8" name="Graphic 7">
            <a:extLst>
              <a:ext uri="{FF2B5EF4-FFF2-40B4-BE49-F238E27FC236}">
                <a16:creationId xmlns:a16="http://schemas.microsoft.com/office/drawing/2014/main" id="{D1DF39C0-40C4-4330-9542-3C2512BFE73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373" r="2491" b="-1"/>
          <a:stretch/>
        </p:blipFill>
        <p:spPr>
          <a:xfrm rot="10800000">
            <a:off x="-1" y="301768"/>
            <a:ext cx="9144000" cy="642777"/>
          </a:xfrm>
          <a:prstGeom prst="rect">
            <a:avLst/>
          </a:prstGeom>
        </p:spPr>
      </p:pic>
      <p:sp>
        <p:nvSpPr>
          <p:cNvPr id="10" name="Title 9">
            <a:extLst>
              <a:ext uri="{FF2B5EF4-FFF2-40B4-BE49-F238E27FC236}">
                <a16:creationId xmlns:a16="http://schemas.microsoft.com/office/drawing/2014/main" id="{EBD6980D-02E2-410F-8C4F-1250C5CD9084}"/>
              </a:ext>
            </a:extLst>
          </p:cNvPr>
          <p:cNvSpPr>
            <a:spLocks noGrp="1"/>
          </p:cNvSpPr>
          <p:nvPr>
            <p:ph type="title" hasCustomPrompt="1"/>
          </p:nvPr>
        </p:nvSpPr>
        <p:spPr>
          <a:xfrm>
            <a:off x="564591" y="291719"/>
            <a:ext cx="7950758" cy="642779"/>
          </a:xfrm>
        </p:spPr>
        <p:txBody>
          <a:bodyPr/>
          <a:lstStyle>
            <a:lvl1pPr>
              <a:defRPr>
                <a:solidFill>
                  <a:schemeClr val="bg1"/>
                </a:solidFill>
              </a:defRPr>
            </a:lvl1pPr>
          </a:lstStyle>
          <a:p>
            <a:r>
              <a:rPr lang="en-US" dirty="0"/>
              <a:t>Click to edit header</a:t>
            </a:r>
          </a:p>
        </p:txBody>
      </p:sp>
      <p:pic>
        <p:nvPicPr>
          <p:cNvPr id="9" name="Picture 8" descr="A close up of a logo&#10;&#10;Description automatically generated">
            <a:extLst>
              <a:ext uri="{FF2B5EF4-FFF2-40B4-BE49-F238E27FC236}">
                <a16:creationId xmlns:a16="http://schemas.microsoft.com/office/drawing/2014/main" id="{C06351D5-E002-442A-BB97-A2456CD297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77609" y="6166966"/>
            <a:ext cx="666390" cy="721178"/>
          </a:xfrm>
          <a:prstGeom prst="rect">
            <a:avLst/>
          </a:prstGeom>
        </p:spPr>
      </p:pic>
    </p:spTree>
    <p:extLst>
      <p:ext uri="{BB962C8B-B14F-4D97-AF65-F5344CB8AC3E}">
        <p14:creationId xmlns:p14="http://schemas.microsoft.com/office/powerpoint/2010/main" val="2522983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9A8C5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4343400" y="6400800"/>
            <a:ext cx="381000" cy="3810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00332C6-A5C1-4D88-ADCE-6F3163D8595A}" type="slidenum">
              <a:rPr kumimoji="0" lang="en-US" sz="1200" b="0" i="0" u="none" strike="noStrike" kern="1200" cap="none" spc="0" normalizeH="0" baseline="0" noProof="0" smtClean="0">
                <a:ln>
                  <a:noFill/>
                </a:ln>
                <a:solidFill>
                  <a:prstClr val="white"/>
                </a:solidFill>
                <a:effectLst/>
                <a:uLnTx/>
                <a:uFillTx/>
                <a:latin typeface="Gill Sans MT"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solidFill>
              <a:effectLst/>
              <a:uLnTx/>
              <a:uFillTx/>
              <a:latin typeface="Gill Sans MT" pitchFamily="34" charset="0"/>
              <a:ea typeface="+mn-ea"/>
              <a:cs typeface="+mn-cs"/>
            </a:endParaRPr>
          </a:p>
        </p:txBody>
      </p:sp>
      <p:pic>
        <p:nvPicPr>
          <p:cNvPr id="7"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3668581" y="279401"/>
            <a:ext cx="1606153" cy="1496696"/>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2888700" y="1817688"/>
            <a:ext cx="3290400" cy="457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685282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4343400" y="6400799"/>
            <a:ext cx="381000" cy="323087"/>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00332C6-A5C1-4D88-ADCE-6F3163D8595A}" type="slidenum">
              <a:rPr kumimoji="0" lang="en-US" sz="1200" b="0" i="0" u="none" strike="noStrike" kern="1200" cap="none" spc="0" normalizeH="0" baseline="0" noProof="0" smtClean="0">
                <a:ln>
                  <a:noFill/>
                </a:ln>
                <a:solidFill>
                  <a:prstClr val="white"/>
                </a:solidFill>
                <a:effectLst/>
                <a:uLnTx/>
                <a:uFillTx/>
                <a:latin typeface="Gill Sans MT"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solidFill>
              <a:effectLst/>
              <a:uLnTx/>
              <a:uFillTx/>
              <a:latin typeface="Gill Sans MT" pitchFamily="34" charset="0"/>
              <a:ea typeface="+mn-ea"/>
              <a:cs typeface="+mn-cs"/>
            </a:endParaRPr>
          </a:p>
        </p:txBody>
      </p:sp>
      <p:pic>
        <p:nvPicPr>
          <p:cNvPr id="10"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5715000" y="6321544"/>
            <a:ext cx="2971800" cy="412931"/>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502669" y="6321544"/>
            <a:ext cx="487931" cy="45468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003150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4343400" y="6400800"/>
            <a:ext cx="381000" cy="3810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00332C6-A5C1-4D88-ADCE-6F3163D8595A}" type="slidenum">
              <a:rPr kumimoji="0" lang="en-US" sz="1200" b="0" i="0" u="none" strike="noStrike" kern="1200" cap="none" spc="0" normalizeH="0" baseline="0" noProof="0" smtClean="0">
                <a:ln>
                  <a:noFill/>
                </a:ln>
                <a:solidFill>
                  <a:prstClr val="white"/>
                </a:solidFill>
                <a:effectLst/>
                <a:uLnTx/>
                <a:uFillTx/>
                <a:latin typeface="Gill Sans MT"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solidFill>
              <a:effectLst/>
              <a:uLnTx/>
              <a:uFillTx/>
              <a:latin typeface="Gill Sans MT" pitchFamily="34" charset="0"/>
              <a:ea typeface="+mn-ea"/>
              <a:cs typeface="+mn-cs"/>
            </a:endParaRPr>
          </a:p>
        </p:txBody>
      </p:sp>
      <p:pic>
        <p:nvPicPr>
          <p:cNvPr id="12"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502669" y="6321544"/>
            <a:ext cx="487931" cy="454681"/>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5715000" y="6321544"/>
            <a:ext cx="2971800" cy="41293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869736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4343400" y="6400800"/>
            <a:ext cx="381000" cy="3810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00332C6-A5C1-4D88-ADCE-6F3163D8595A}" type="slidenum">
              <a:rPr kumimoji="0" lang="en-US" sz="1200" b="0" i="0" u="none" strike="noStrike" kern="1200" cap="none" spc="0" normalizeH="0" baseline="0" noProof="0" smtClean="0">
                <a:ln>
                  <a:noFill/>
                </a:ln>
                <a:solidFill>
                  <a:prstClr val="white"/>
                </a:solidFill>
                <a:effectLst/>
                <a:uLnTx/>
                <a:uFillTx/>
                <a:latin typeface="Gill Sans MT"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solidFill>
              <a:effectLst/>
              <a:uLnTx/>
              <a:uFillTx/>
              <a:latin typeface="Gill Sans MT" pitchFamily="34" charset="0"/>
              <a:ea typeface="+mn-ea"/>
              <a:cs typeface="+mn-cs"/>
            </a:endParaRPr>
          </a:p>
        </p:txBody>
      </p:sp>
    </p:spTree>
    <p:extLst>
      <p:ext uri="{BB962C8B-B14F-4D97-AF65-F5344CB8AC3E}">
        <p14:creationId xmlns:p14="http://schemas.microsoft.com/office/powerpoint/2010/main" val="446280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4343400" y="6392169"/>
            <a:ext cx="381000" cy="3810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00332C6-A5C1-4D88-ADCE-6F3163D8595A}" type="slidenum">
              <a:rPr kumimoji="0" lang="en-US" sz="1200" b="0" i="0" u="none" strike="noStrike" kern="1200" cap="none" spc="0" normalizeH="0" baseline="0" noProof="0" smtClean="0">
                <a:ln>
                  <a:noFill/>
                </a:ln>
                <a:solidFill>
                  <a:prstClr val="white"/>
                </a:solidFill>
                <a:effectLst/>
                <a:uLnTx/>
                <a:uFillTx/>
                <a:latin typeface="Gill Sans MT"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solidFill>
              <a:effectLst/>
              <a:uLnTx/>
              <a:uFillTx/>
              <a:latin typeface="Gill Sans MT" pitchFamily="34" charset="0"/>
              <a:ea typeface="+mn-ea"/>
              <a:cs typeface="+mn-cs"/>
            </a:endParaRPr>
          </a:p>
        </p:txBody>
      </p:sp>
      <p:pic>
        <p:nvPicPr>
          <p:cNvPr id="6"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502669" y="6321544"/>
            <a:ext cx="487931" cy="454681"/>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5715000" y="6321544"/>
            <a:ext cx="2971800" cy="41293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697377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343400" y="6396990"/>
            <a:ext cx="381000" cy="38481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00332C6-A5C1-4D88-ADCE-6F3163D8595A}" type="slidenum">
              <a:rPr kumimoji="0" lang="en-US" sz="1200" b="0" i="0" u="none" strike="noStrike" kern="1200" cap="none" spc="0" normalizeH="0" baseline="0" noProof="0" smtClean="0">
                <a:ln>
                  <a:noFill/>
                </a:ln>
                <a:solidFill>
                  <a:prstClr val="white"/>
                </a:solidFill>
                <a:effectLst/>
                <a:uLnTx/>
                <a:uFillTx/>
                <a:latin typeface="Gill Sans MT"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solidFill>
              <a:effectLst/>
              <a:uLnTx/>
              <a:uFillTx/>
              <a:latin typeface="Gill Sans MT" pitchFamily="34" charset="0"/>
              <a:ea typeface="+mn-ea"/>
              <a:cs typeface="+mn-cs"/>
            </a:endParaRPr>
          </a:p>
        </p:txBody>
      </p:sp>
      <p:pic>
        <p:nvPicPr>
          <p:cNvPr id="9"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502669" y="6321544"/>
            <a:ext cx="487931" cy="454681"/>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5715000" y="6321544"/>
            <a:ext cx="2971800" cy="41293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027764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4343400" y="6400800"/>
            <a:ext cx="381000" cy="3810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00332C6-A5C1-4D88-ADCE-6F3163D8595A}" type="slidenum">
              <a:rPr kumimoji="0" lang="en-US" sz="1200" b="0" i="0" u="none" strike="noStrike" kern="1200" cap="none" spc="0" normalizeH="0" baseline="0" noProof="0" smtClean="0">
                <a:ln>
                  <a:noFill/>
                </a:ln>
                <a:solidFill>
                  <a:prstClr val="white"/>
                </a:solidFill>
                <a:effectLst/>
                <a:uLnTx/>
                <a:uFillTx/>
                <a:latin typeface="Gill Sans MT"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solidFill>
              <a:effectLst/>
              <a:uLnTx/>
              <a:uFillTx/>
              <a:latin typeface="Gill Sans MT" pitchFamily="34" charset="0"/>
              <a:ea typeface="+mn-ea"/>
              <a:cs typeface="+mn-cs"/>
            </a:endParaRPr>
          </a:p>
        </p:txBody>
      </p:sp>
      <p:pic>
        <p:nvPicPr>
          <p:cNvPr id="8"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502669" y="6321544"/>
            <a:ext cx="487931" cy="454681"/>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5715000" y="6321544"/>
            <a:ext cx="2971800" cy="41293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769414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10B"/>
        </a:solidFill>
        <a:effectLst/>
      </p:bgPr>
    </p:bg>
    <p:spTree>
      <p:nvGrpSpPr>
        <p:cNvPr id="1" name=""/>
        <p:cNvGrpSpPr/>
        <p:nvPr/>
      </p:nvGrpSpPr>
      <p:grpSpPr>
        <a:xfrm>
          <a:off x="0" y="0"/>
          <a:ext cx="0" cy="0"/>
          <a:chOff x="0" y="0"/>
          <a:chExt cx="0" cy="0"/>
        </a:xfrm>
      </p:grpSpPr>
      <p:sp>
        <p:nvSpPr>
          <p:cNvPr id="8" name="Rounded Rectangle 7"/>
          <p:cNvSpPr/>
          <p:nvPr/>
        </p:nvSpPr>
        <p:spPr>
          <a:xfrm>
            <a:off x="114300" y="152400"/>
            <a:ext cx="8915400" cy="6629400"/>
          </a:xfrm>
          <a:prstGeom prst="roundRect">
            <a:avLst>
              <a:gd name="adj" fmla="val 28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Oval 8"/>
          <p:cNvSpPr/>
          <p:nvPr/>
        </p:nvSpPr>
        <p:spPr>
          <a:xfrm>
            <a:off x="4389120" y="6410325"/>
            <a:ext cx="274320" cy="274320"/>
          </a:xfrm>
          <a:prstGeom prst="ellipse">
            <a:avLst/>
          </a:prstGeom>
          <a:solidFill>
            <a:srgbClr val="9A8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Slide Number Placeholder 5"/>
          <p:cNvSpPr>
            <a:spLocks noGrp="1"/>
          </p:cNvSpPr>
          <p:nvPr>
            <p:ph type="sldNum" sz="quarter" idx="4"/>
          </p:nvPr>
        </p:nvSpPr>
        <p:spPr>
          <a:xfrm>
            <a:off x="4267200" y="6400800"/>
            <a:ext cx="533400" cy="457200"/>
          </a:xfrm>
          <a:prstGeom prst="rect">
            <a:avLst/>
          </a:prstGeom>
        </p:spPr>
        <p:txBody>
          <a:bodyPr/>
          <a:lstStyle>
            <a:lvl1pPr algn="ctr">
              <a:defRPr sz="1200">
                <a:solidFill>
                  <a:schemeClr val="bg1"/>
                </a:solidFill>
                <a:latin typeface="Gill Sans MT"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AF51F174-ECE1-45C6-AF12-A3DBDBC07E20}" type="slidenum">
              <a:rPr kumimoji="0" lang="en-US" sz="1200" b="0" i="0" u="none" strike="noStrike" kern="1200" cap="none" spc="0" normalizeH="0" baseline="0" noProof="0" smtClean="0">
                <a:ln>
                  <a:noFill/>
                </a:ln>
                <a:solidFill>
                  <a:prstClr val="white"/>
                </a:solidFill>
                <a:effectLst/>
                <a:uLnTx/>
                <a:uFillTx/>
                <a:latin typeface="Gill Sans MT"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Gill Sans MT" pitchFamily="34" charset="0"/>
              <a:ea typeface="+mn-ea"/>
              <a:cs typeface="+mn-cs"/>
            </a:endParaRPr>
          </a:p>
        </p:txBody>
      </p:sp>
      <p:sp>
        <p:nvSpPr>
          <p:cNvPr id="16" name="Rectangle 15"/>
          <p:cNvSpPr/>
          <p:nvPr/>
        </p:nvSpPr>
        <p:spPr>
          <a:xfrm>
            <a:off x="457200" y="6248400"/>
            <a:ext cx="8229600" cy="27432"/>
          </a:xfrm>
          <a:prstGeom prst="rect">
            <a:avLst/>
          </a:prstGeom>
          <a:solidFill>
            <a:srgbClr val="9A8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908567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hdr="0" ftr="0" dt="0"/>
  <p:txStyles>
    <p:titleStyle>
      <a:lvl1pPr algn="ctr" defTabSz="914400" rtl="0" eaLnBrk="1" latinLnBrk="0" hangingPunct="1">
        <a:spcBef>
          <a:spcPct val="0"/>
        </a:spcBef>
        <a:buNone/>
        <a:defRPr sz="4400" kern="1200">
          <a:solidFill>
            <a:srgbClr val="00510B"/>
          </a:solidFill>
          <a:latin typeface="Garamond" pitchFamily="18" charset="0"/>
          <a:ea typeface="+mj-ea"/>
          <a:cs typeface="+mj-cs"/>
        </a:defRPr>
      </a:lvl1pPr>
    </p:titleStyle>
    <p:bodyStyle>
      <a:lvl1pPr marL="342900" indent="-342900" algn="l" defTabSz="914400" rtl="0" eaLnBrk="1" latinLnBrk="0" hangingPunct="1">
        <a:spcBef>
          <a:spcPct val="20000"/>
        </a:spcBef>
        <a:buFontTx/>
        <a:buBlip>
          <a:blip r:embed="rId16"/>
        </a:buBlip>
        <a:defRPr sz="3000" kern="1200">
          <a:solidFill>
            <a:schemeClr val="tx1"/>
          </a:solidFill>
          <a:latin typeface="Gill Sans MT" pitchFamily="34" charset="0"/>
          <a:ea typeface="+mn-ea"/>
          <a:cs typeface="+mn-cs"/>
        </a:defRPr>
      </a:lvl1pPr>
      <a:lvl2pPr marL="742950" indent="-285750" algn="l" defTabSz="914400" rtl="0" eaLnBrk="1" latinLnBrk="0" hangingPunct="1">
        <a:spcBef>
          <a:spcPct val="20000"/>
        </a:spcBef>
        <a:buFontTx/>
        <a:buBlip>
          <a:blip r:embed="rId16"/>
        </a:buBlip>
        <a:defRPr sz="2800" kern="1200">
          <a:solidFill>
            <a:schemeClr val="tx1"/>
          </a:solidFill>
          <a:latin typeface="Gill Sans MT" pitchFamily="34" charset="0"/>
          <a:ea typeface="+mn-ea"/>
          <a:cs typeface="+mn-cs"/>
        </a:defRPr>
      </a:lvl2pPr>
      <a:lvl3pPr marL="1143000" indent="-228600" algn="l" defTabSz="914400" rtl="0" eaLnBrk="1" latinLnBrk="0" hangingPunct="1">
        <a:spcBef>
          <a:spcPct val="20000"/>
        </a:spcBef>
        <a:buFontTx/>
        <a:buBlip>
          <a:blip r:embed="rId16"/>
        </a:buBlip>
        <a:defRPr sz="2400" kern="1200">
          <a:solidFill>
            <a:schemeClr val="tx1"/>
          </a:solidFill>
          <a:latin typeface="Gill Sans MT" pitchFamily="34" charset="0"/>
          <a:ea typeface="+mn-ea"/>
          <a:cs typeface="+mn-cs"/>
        </a:defRPr>
      </a:lvl3pPr>
      <a:lvl4pPr marL="1600200" indent="-228600" algn="l" defTabSz="914400" rtl="0" eaLnBrk="1" latinLnBrk="0" hangingPunct="1">
        <a:spcBef>
          <a:spcPct val="20000"/>
        </a:spcBef>
        <a:buFontTx/>
        <a:buBlip>
          <a:blip r:embed="rId16"/>
        </a:buBlip>
        <a:defRPr sz="2000" kern="1200">
          <a:solidFill>
            <a:schemeClr val="tx1"/>
          </a:solidFill>
          <a:latin typeface="Gill Sans MT" pitchFamily="34" charset="0"/>
          <a:ea typeface="+mn-ea"/>
          <a:cs typeface="+mn-cs"/>
        </a:defRPr>
      </a:lvl4pPr>
      <a:lvl5pPr marL="2057400" indent="-228600" algn="l" defTabSz="914400" rtl="0" eaLnBrk="1" latinLnBrk="0" hangingPunct="1">
        <a:spcBef>
          <a:spcPct val="20000"/>
        </a:spcBef>
        <a:buFontTx/>
        <a:buBlip>
          <a:blip r:embed="rId16"/>
        </a:buBlip>
        <a:defRPr sz="20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88610B-38A4-4655-84A2-5304DC84668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CF8EF6-D08E-4EB0-9722-25595856D3B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542D24-779F-4FD1-96D7-57E564DC327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D61E3BF-14DF-40DB-8FC4-2DDF8DBDFF7F}" type="datetimeFigureOut">
              <a:rPr lang="en-US" smtClean="0"/>
              <a:t>3/18/2022</a:t>
            </a:fld>
            <a:endParaRPr lang="en-US"/>
          </a:p>
        </p:txBody>
      </p:sp>
      <p:sp>
        <p:nvSpPr>
          <p:cNvPr id="5" name="Footer Placeholder 4">
            <a:extLst>
              <a:ext uri="{FF2B5EF4-FFF2-40B4-BE49-F238E27FC236}">
                <a16:creationId xmlns:a16="http://schemas.microsoft.com/office/drawing/2014/main" id="{EBF7F06D-FFD6-416F-ADD1-392661C0F10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A9F050-0348-4055-8809-586B6E06A38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B669191-1D98-4E34-B27D-872068ACD9BF}" type="slidenum">
              <a:rPr lang="en-US" smtClean="0"/>
              <a:t>‹#›</a:t>
            </a:fld>
            <a:endParaRPr lang="en-US"/>
          </a:p>
        </p:txBody>
      </p:sp>
    </p:spTree>
    <p:extLst>
      <p:ext uri="{BB962C8B-B14F-4D97-AF65-F5344CB8AC3E}">
        <p14:creationId xmlns:p14="http://schemas.microsoft.com/office/powerpoint/2010/main" val="110904290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hyperlink" Target="http://health.usf.edu/publichealth/chiles/fpqc/provide/toolbox"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Labor </a:t>
            </a:r>
            <a:r>
              <a:rPr lang="en-US"/>
              <a:t>Support Skills Workshop</a:t>
            </a:r>
            <a:endParaRPr lang="en-US" dirty="0"/>
          </a:p>
        </p:txBody>
      </p:sp>
      <p:sp>
        <p:nvSpPr>
          <p:cNvPr id="3" name="Subtitle 2"/>
          <p:cNvSpPr>
            <a:spLocks noGrp="1"/>
          </p:cNvSpPr>
          <p:nvPr>
            <p:ph type="subTitle" idx="1"/>
          </p:nvPr>
        </p:nvSpPr>
        <p:spPr/>
        <p:txBody>
          <a:bodyPr>
            <a:normAutofit fontScale="85000" lnSpcReduction="20000"/>
          </a:bodyPr>
          <a:lstStyle/>
          <a:p>
            <a:r>
              <a:rPr lang="en-US" dirty="0"/>
              <a:t>Promoting Primary Vaginal Deliveries</a:t>
            </a:r>
          </a:p>
          <a:p>
            <a:endParaRPr lang="en-US" dirty="0"/>
          </a:p>
          <a:p>
            <a:r>
              <a:rPr lang="en-US" dirty="0"/>
              <a:t>Slides Available at:</a:t>
            </a:r>
          </a:p>
          <a:p>
            <a:r>
              <a:rPr lang="en-US" b="1" dirty="0"/>
              <a:t>https://tinyurl.com/LaborSupportSlides</a:t>
            </a:r>
            <a:endParaRPr lang="en-US" dirty="0"/>
          </a:p>
        </p:txBody>
      </p:sp>
    </p:spTree>
    <p:extLst>
      <p:ext uri="{BB962C8B-B14F-4D97-AF65-F5344CB8AC3E}">
        <p14:creationId xmlns:p14="http://schemas.microsoft.com/office/powerpoint/2010/main" val="2429215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00332C6-A5C1-4D88-ADCE-6F3163D8595A}" type="slidenum">
              <a:rPr kumimoji="0" lang="en-US" sz="1200" b="0" i="0" u="none" strike="noStrike" kern="1200" cap="none" spc="0" normalizeH="0" baseline="0" noProof="0" smtClean="0">
                <a:ln>
                  <a:noFill/>
                </a:ln>
                <a:solidFill>
                  <a:prstClr val="white"/>
                </a:solidFill>
                <a:effectLst/>
                <a:uLnTx/>
                <a:uFillTx/>
                <a:latin typeface="Gill Sans MT"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white"/>
              </a:solidFill>
              <a:effectLst/>
              <a:uLnTx/>
              <a:uFillTx/>
              <a:latin typeface="Gill Sans MT" pitchFamily="34" charset="0"/>
              <a:ea typeface="+mn-ea"/>
              <a:cs typeface="+mn-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299" y="929305"/>
            <a:ext cx="7696200" cy="4799436"/>
          </a:xfrm>
          <a:prstGeom prst="rect">
            <a:avLst/>
          </a:prstGeom>
        </p:spPr>
      </p:pic>
      <p:sp>
        <p:nvSpPr>
          <p:cNvPr id="5" name="TextBox 4"/>
          <p:cNvSpPr txBox="1"/>
          <p:nvPr/>
        </p:nvSpPr>
        <p:spPr>
          <a:xfrm>
            <a:off x="761999" y="5792665"/>
            <a:ext cx="792480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Safe prevention of the primary cesarean delivery. Obstetric Care Consensus No. 1. American College of Obstetricians and Gynecologists.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Obstet</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Gynecol</a:t>
            </a:r>
            <a:r>
              <a:rPr kumimoji="0" lang="en-US" sz="1200" b="0" i="0" u="none" strike="noStrike" kern="1200" cap="none" spc="0" normalizeH="0" baseline="0" noProof="0" dirty="0">
                <a:ln>
                  <a:noFill/>
                </a:ln>
                <a:solidFill>
                  <a:prstClr val="black"/>
                </a:solidFill>
                <a:effectLst/>
                <a:uLnTx/>
                <a:uFillTx/>
                <a:latin typeface="Calibri"/>
                <a:ea typeface="+mn-ea"/>
                <a:cs typeface="+mn-cs"/>
              </a:rPr>
              <a:t> 2014;123:693–711.</a:t>
            </a:r>
          </a:p>
        </p:txBody>
      </p:sp>
      <p:sp>
        <p:nvSpPr>
          <p:cNvPr id="6" name="TextBox 5"/>
          <p:cNvSpPr txBox="1"/>
          <p:nvPr/>
        </p:nvSpPr>
        <p:spPr>
          <a:xfrm>
            <a:off x="903596" y="204713"/>
            <a:ext cx="7366948" cy="707886"/>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510B"/>
                </a:solidFill>
                <a:effectLst/>
                <a:uLnTx/>
                <a:uFillTx/>
                <a:latin typeface="Garamond" panose="02020404030301010803" pitchFamily="18" charset="0"/>
                <a:ea typeface="+mn-ea"/>
                <a:cs typeface="+mn-cs"/>
              </a:rPr>
              <a:t>Indications for Primary Cesarean</a:t>
            </a:r>
            <a:endParaRPr lang="en-US">
              <a:ea typeface="+mn-ea"/>
              <a:cs typeface="+mn-cs"/>
            </a:endParaRPr>
          </a:p>
        </p:txBody>
      </p:sp>
    </p:spTree>
    <p:extLst>
      <p:ext uri="{BB962C8B-B14F-4D97-AF65-F5344CB8AC3E}">
        <p14:creationId xmlns:p14="http://schemas.microsoft.com/office/powerpoint/2010/main" val="4023356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4801" y="1312948"/>
          <a:ext cx="8413748" cy="5392652"/>
        </p:xfrm>
        <a:graphic>
          <a:graphicData uri="http://schemas.openxmlformats.org/drawingml/2006/table">
            <a:tbl>
              <a:tblPr/>
              <a:tblGrid>
                <a:gridCol w="3409241">
                  <a:extLst>
                    <a:ext uri="{9D8B030D-6E8A-4147-A177-3AD203B41FA5}">
                      <a16:colId xmlns:a16="http://schemas.microsoft.com/office/drawing/2014/main" val="20000"/>
                    </a:ext>
                  </a:extLst>
                </a:gridCol>
                <a:gridCol w="2431496">
                  <a:extLst>
                    <a:ext uri="{9D8B030D-6E8A-4147-A177-3AD203B41FA5}">
                      <a16:colId xmlns:a16="http://schemas.microsoft.com/office/drawing/2014/main" val="20001"/>
                    </a:ext>
                  </a:extLst>
                </a:gridCol>
                <a:gridCol w="2573011">
                  <a:extLst>
                    <a:ext uri="{9D8B030D-6E8A-4147-A177-3AD203B41FA5}">
                      <a16:colId xmlns:a16="http://schemas.microsoft.com/office/drawing/2014/main" val="20002"/>
                    </a:ext>
                  </a:extLst>
                </a:gridCol>
              </a:tblGrid>
              <a:tr h="903447">
                <a:tc>
                  <a:txBody>
                    <a:bodyPr/>
                    <a:lstStyle/>
                    <a:p>
                      <a:pPr marL="114300" marR="0" lvl="0" indent="0" algn="ctr" defTabSz="457200" rtl="0" eaLnBrk="1" fontAlgn="base" latinLnBrk="0" hangingPunct="1">
                        <a:lnSpc>
                          <a:spcPct val="100000"/>
                        </a:lnSpc>
                        <a:spcBef>
                          <a:spcPct val="0"/>
                        </a:spcBef>
                        <a:spcAft>
                          <a:spcPts val="600"/>
                        </a:spcAft>
                        <a:buClrTx/>
                        <a:buSzTx/>
                        <a:buFontTx/>
                        <a:buNone/>
                        <a:tabLst/>
                      </a:pPr>
                      <a:endParaRPr kumimoji="0" lang="en-US" sz="1800" b="0" i="0" u="none" strike="noStrike" cap="none" normalizeH="0" baseline="0" dirty="0">
                        <a:ln>
                          <a:noFill/>
                        </a:ln>
                        <a:solidFill>
                          <a:schemeClr val="tx1"/>
                        </a:solidFill>
                        <a:effectLst/>
                        <a:latin typeface="Arial" pitchFamily="-109" charset="0"/>
                        <a:ea typeface="Cambria" pitchFamily="-109" charset="0"/>
                        <a:cs typeface="Cambria" pitchFamily="-109" charset="0"/>
                      </a:endParaRPr>
                    </a:p>
                  </a:txBody>
                  <a:tcPr marL="52691" marR="52691" marT="0" marB="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a:noFill/>
                    </a:lnB>
                    <a:lnTlToBr>
                      <a:noFill/>
                    </a:lnTlToBr>
                    <a:lnBlToTr>
                      <a:noFill/>
                    </a:lnBlToTr>
                    <a:noFill/>
                  </a:tcPr>
                </a:tc>
                <a:tc gridSpan="2">
                  <a:txBody>
                    <a:bodyPr/>
                    <a:lstStyle/>
                    <a:p>
                      <a:pPr marL="79375" marR="0" lvl="0" indent="0" algn="ctr" defTabSz="457200" rtl="0" eaLnBrk="1" fontAlgn="base" latinLnBrk="0" hangingPunct="1">
                        <a:lnSpc>
                          <a:spcPct val="100000"/>
                        </a:lnSpc>
                        <a:spcBef>
                          <a:spcPts val="600"/>
                        </a:spcBef>
                        <a:spcAft>
                          <a:spcPts val="600"/>
                        </a:spcAft>
                        <a:buClrTx/>
                        <a:buSzTx/>
                        <a:buFontTx/>
                        <a:buNone/>
                        <a:tabLst/>
                      </a:pPr>
                      <a:r>
                        <a:rPr kumimoji="0" lang="en-US" sz="1800" b="1" i="0" u="none" strike="noStrike" cap="none" normalizeH="0" baseline="0" dirty="0">
                          <a:ln>
                            <a:noFill/>
                          </a:ln>
                          <a:solidFill>
                            <a:schemeClr val="tx1">
                              <a:lumMod val="75000"/>
                              <a:lumOff val="25000"/>
                            </a:schemeClr>
                          </a:solidFill>
                          <a:effectLst/>
                          <a:latin typeface="Avenir Book" charset="0"/>
                          <a:ea typeface="Avenir Book" charset="0"/>
                          <a:cs typeface="Avenir Book" charset="0"/>
                        </a:rPr>
                        <a:t>Percent of the Increase in Primary Cesarean Rate Attributable to this Indication</a:t>
                      </a:r>
                      <a:endParaRPr kumimoji="0" lang="en-US" sz="1800" b="0" i="0" u="none" strike="noStrike" cap="none" normalizeH="0" baseline="0" dirty="0">
                        <a:ln>
                          <a:noFill/>
                        </a:ln>
                        <a:solidFill>
                          <a:schemeClr val="tx1">
                            <a:lumMod val="75000"/>
                            <a:lumOff val="25000"/>
                          </a:schemeClr>
                        </a:solidFill>
                        <a:effectLst/>
                        <a:latin typeface="Avenir Book" charset="0"/>
                        <a:ea typeface="Avenir Book" charset="0"/>
                        <a:cs typeface="Avenir Book" charset="0"/>
                      </a:endParaRPr>
                    </a:p>
                  </a:txBody>
                  <a:tcPr marL="52691" marR="52691"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937884">
                <a:tc>
                  <a:txBody>
                    <a:bodyPr/>
                    <a:lstStyle/>
                    <a:p>
                      <a:pPr marL="114300" marR="0" lvl="0" indent="0" algn="just" defTabSz="457200" rtl="0" eaLnBrk="1" fontAlgn="base" latinLnBrk="0" hangingPunct="1">
                        <a:lnSpc>
                          <a:spcPct val="100000"/>
                        </a:lnSpc>
                        <a:spcBef>
                          <a:spcPct val="0"/>
                        </a:spcBef>
                        <a:spcAft>
                          <a:spcPts val="600"/>
                        </a:spcAft>
                        <a:buClrTx/>
                        <a:buSzTx/>
                        <a:buFontTx/>
                        <a:buNone/>
                        <a:tabLst/>
                      </a:pPr>
                      <a:r>
                        <a:rPr kumimoji="0" lang="en-US" sz="1800" b="1" i="0" u="none" strike="noStrike" cap="none" normalizeH="0" baseline="0" dirty="0">
                          <a:ln>
                            <a:noFill/>
                          </a:ln>
                          <a:solidFill>
                            <a:schemeClr val="tx1"/>
                          </a:solidFill>
                          <a:effectLst/>
                          <a:latin typeface="Avenir Book" charset="0"/>
                          <a:ea typeface="Avenir Book" charset="0"/>
                          <a:cs typeface="Avenir Book" charset="0"/>
                        </a:rPr>
                        <a:t>Cesarean Indication</a:t>
                      </a:r>
                      <a:endParaRPr kumimoji="0" lang="en-US" sz="1800" b="0" i="0" u="none" strike="noStrike" cap="none" normalizeH="0" baseline="0" dirty="0">
                        <a:ln>
                          <a:noFill/>
                        </a:ln>
                        <a:solidFill>
                          <a:schemeClr val="tx1"/>
                        </a:solidFill>
                        <a:effectLst/>
                        <a:latin typeface="Avenir Book" charset="0"/>
                        <a:ea typeface="Avenir Book" charset="0"/>
                        <a:cs typeface="Avenir Book" charset="0"/>
                      </a:endParaRPr>
                    </a:p>
                  </a:txBody>
                  <a:tcPr marL="52691" marR="52691" marT="0" marB="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79375" marR="0" lvl="0" indent="0" algn="ctr" defTabSz="457200" rtl="0" eaLnBrk="1" fontAlgn="base" latinLnBrk="0" hangingPunct="1">
                        <a:lnSpc>
                          <a:spcPct val="100000"/>
                        </a:lnSpc>
                        <a:spcBef>
                          <a:spcPct val="0"/>
                        </a:spcBef>
                        <a:spcAft>
                          <a:spcPts val="600"/>
                        </a:spcAft>
                        <a:buClrTx/>
                        <a:buSzTx/>
                        <a:buFontTx/>
                        <a:buNone/>
                        <a:tabLst/>
                      </a:pPr>
                      <a:r>
                        <a:rPr kumimoji="0" lang="en-US" sz="1400" b="1" i="0" u="none" strike="noStrike" cap="none" normalizeH="0" baseline="0" dirty="0">
                          <a:ln>
                            <a:noFill/>
                          </a:ln>
                          <a:solidFill>
                            <a:schemeClr val="tx1"/>
                          </a:solidFill>
                          <a:effectLst/>
                          <a:latin typeface="Avenir Book" charset="0"/>
                          <a:ea typeface="Avenir Book" charset="0"/>
                          <a:cs typeface="Avenir Book" charset="0"/>
                        </a:rPr>
                        <a:t>Yale  (2003 v. 2009)</a:t>
                      </a:r>
                      <a:br>
                        <a:rPr kumimoji="0" lang="en-US" sz="1400" b="1" i="0" u="none" strike="noStrike" cap="none" normalizeH="0" baseline="0" dirty="0">
                          <a:ln>
                            <a:noFill/>
                          </a:ln>
                          <a:solidFill>
                            <a:schemeClr val="tx1"/>
                          </a:solidFill>
                          <a:effectLst/>
                          <a:latin typeface="Avenir Book" charset="0"/>
                          <a:ea typeface="Avenir Book" charset="0"/>
                          <a:cs typeface="Avenir Book" charset="0"/>
                        </a:rPr>
                      </a:br>
                      <a:r>
                        <a:rPr kumimoji="0" lang="en-US" sz="1400" b="1" i="0" u="none" strike="noStrike" cap="none" normalizeH="0" baseline="0" dirty="0">
                          <a:ln>
                            <a:noFill/>
                          </a:ln>
                          <a:solidFill>
                            <a:schemeClr val="tx1"/>
                          </a:solidFill>
                          <a:effectLst/>
                          <a:latin typeface="Avenir Book" charset="0"/>
                          <a:ea typeface="Avenir Book" charset="0"/>
                          <a:cs typeface="Avenir Book" charset="0"/>
                        </a:rPr>
                        <a:t>(Total: 26% to 36.5%)</a:t>
                      </a:r>
                      <a:br>
                        <a:rPr kumimoji="0" lang="en-US" sz="1400" b="1" i="0" u="none" strike="noStrike" cap="none" normalizeH="0" baseline="0" dirty="0">
                          <a:ln>
                            <a:noFill/>
                          </a:ln>
                          <a:solidFill>
                            <a:schemeClr val="tx1"/>
                          </a:solidFill>
                          <a:effectLst/>
                          <a:latin typeface="Avenir Book" charset="0"/>
                          <a:ea typeface="Avenir Book" charset="0"/>
                          <a:cs typeface="Avenir Book" charset="0"/>
                        </a:rPr>
                      </a:br>
                      <a:r>
                        <a:rPr kumimoji="0" lang="en-US" sz="1400" b="0" i="0" u="none" strike="noStrike" cap="none" normalizeH="0" baseline="0" dirty="0">
                          <a:ln>
                            <a:noFill/>
                          </a:ln>
                          <a:solidFill>
                            <a:schemeClr val="tx1"/>
                          </a:solidFill>
                          <a:effectLst/>
                          <a:latin typeface="Avenir Book" charset="0"/>
                          <a:ea typeface="Avenir Book" charset="0"/>
                          <a:cs typeface="Avenir Book" charset="0"/>
                        </a:rPr>
                        <a:t>Focus: </a:t>
                      </a:r>
                      <a:r>
                        <a:rPr kumimoji="0" lang="en-US" sz="1400" b="0" i="0" u="sng" strike="noStrike" cap="none" normalizeH="0" baseline="0" dirty="0">
                          <a:ln>
                            <a:noFill/>
                          </a:ln>
                          <a:solidFill>
                            <a:schemeClr val="tx1"/>
                          </a:solidFill>
                          <a:effectLst/>
                          <a:latin typeface="Avenir Book" charset="0"/>
                          <a:ea typeface="Avenir Book" charset="0"/>
                          <a:cs typeface="Avenir Book" charset="0"/>
                        </a:rPr>
                        <a:t>all</a:t>
                      </a:r>
                      <a:r>
                        <a:rPr kumimoji="0" lang="en-US" sz="1400" b="0" i="0" u="none" strike="noStrike" cap="none" normalizeH="0" baseline="0" dirty="0">
                          <a:ln>
                            <a:noFill/>
                          </a:ln>
                          <a:solidFill>
                            <a:schemeClr val="tx1"/>
                          </a:solidFill>
                          <a:effectLst/>
                          <a:latin typeface="Avenir Book" charset="0"/>
                          <a:ea typeface="Avenir Book" charset="0"/>
                          <a:cs typeface="Avenir Book" charset="0"/>
                        </a:rPr>
                        <a:t> primary Cesareans</a:t>
                      </a:r>
                    </a:p>
                  </a:txBody>
                  <a:tcPr marL="52691" marR="52691" marT="0"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79375" marR="0" lvl="0" indent="0" algn="ctr" defTabSz="457200" rtl="0" eaLnBrk="1" fontAlgn="base" latinLnBrk="0" hangingPunct="1">
                        <a:lnSpc>
                          <a:spcPct val="100000"/>
                        </a:lnSpc>
                        <a:spcBef>
                          <a:spcPct val="0"/>
                        </a:spcBef>
                        <a:spcAft>
                          <a:spcPts val="600"/>
                        </a:spcAft>
                        <a:buClrTx/>
                        <a:buSzTx/>
                        <a:buFontTx/>
                        <a:buNone/>
                        <a:tabLst/>
                      </a:pPr>
                      <a:r>
                        <a:rPr kumimoji="0" lang="en-US" sz="1400" b="1" i="0" u="none" strike="noStrike" cap="none" normalizeH="0" baseline="0" dirty="0">
                          <a:ln>
                            <a:noFill/>
                          </a:ln>
                          <a:solidFill>
                            <a:schemeClr val="tx1"/>
                          </a:solidFill>
                          <a:effectLst/>
                          <a:latin typeface="Avenir Book" charset="0"/>
                          <a:ea typeface="Avenir Book" charset="0"/>
                          <a:cs typeface="Avenir Book" charset="0"/>
                        </a:rPr>
                        <a:t>Kaiser SoCal (1991 v. 2008)</a:t>
                      </a:r>
                      <a:br>
                        <a:rPr kumimoji="0" lang="en-US" sz="1400" b="1" i="0" u="none" strike="noStrike" cap="none" normalizeH="0" baseline="0" dirty="0">
                          <a:ln>
                            <a:noFill/>
                          </a:ln>
                          <a:solidFill>
                            <a:schemeClr val="tx1"/>
                          </a:solidFill>
                          <a:effectLst/>
                          <a:latin typeface="Avenir Book" charset="0"/>
                          <a:ea typeface="Avenir Book" charset="0"/>
                          <a:cs typeface="Avenir Book" charset="0"/>
                        </a:rPr>
                      </a:br>
                      <a:r>
                        <a:rPr kumimoji="0" lang="en-US" sz="1400" b="1" i="0" u="none" strike="noStrike" cap="none" normalizeH="0" baseline="0" dirty="0">
                          <a:ln>
                            <a:noFill/>
                          </a:ln>
                          <a:solidFill>
                            <a:schemeClr val="tx1"/>
                          </a:solidFill>
                          <a:effectLst/>
                          <a:latin typeface="Avenir Book" charset="0"/>
                          <a:ea typeface="Avenir Book" charset="0"/>
                          <a:cs typeface="Avenir Book" charset="0"/>
                        </a:rPr>
                        <a:t>(Primary: 12.5% to 20%)</a:t>
                      </a:r>
                      <a:br>
                        <a:rPr kumimoji="0" lang="en-US" sz="1400" b="0" i="0" u="none" strike="noStrike" cap="none" normalizeH="0" baseline="0" dirty="0">
                          <a:ln>
                            <a:noFill/>
                          </a:ln>
                          <a:solidFill>
                            <a:schemeClr val="tx1"/>
                          </a:solidFill>
                          <a:effectLst/>
                          <a:latin typeface="Avenir Book" charset="0"/>
                          <a:ea typeface="Avenir Book" charset="0"/>
                          <a:cs typeface="Avenir Book" charset="0"/>
                        </a:rPr>
                      </a:br>
                      <a:r>
                        <a:rPr kumimoji="0" lang="en-US" sz="1400" b="0" i="0" u="none" strike="noStrike" cap="none" normalizeH="0" baseline="0" dirty="0">
                          <a:ln>
                            <a:noFill/>
                          </a:ln>
                          <a:solidFill>
                            <a:schemeClr val="tx1"/>
                          </a:solidFill>
                          <a:effectLst/>
                          <a:latin typeface="Avenir Book" charset="0"/>
                          <a:ea typeface="Avenir Book" charset="0"/>
                          <a:cs typeface="Avenir Book" charset="0"/>
                        </a:rPr>
                        <a:t>Focus: all primary </a:t>
                      </a:r>
                      <a:br>
                        <a:rPr kumimoji="0" lang="en-US" sz="1400" b="0" i="0" u="none" strike="noStrike" cap="none" normalizeH="0" baseline="0" dirty="0">
                          <a:ln>
                            <a:noFill/>
                          </a:ln>
                          <a:solidFill>
                            <a:schemeClr val="tx1"/>
                          </a:solidFill>
                          <a:effectLst/>
                          <a:latin typeface="Avenir Book" charset="0"/>
                          <a:ea typeface="Avenir Book" charset="0"/>
                          <a:cs typeface="Avenir Book" charset="0"/>
                        </a:rPr>
                      </a:br>
                      <a:r>
                        <a:rPr kumimoji="0" lang="en-US" sz="1400" b="0" i="1" u="sng" strike="noStrike" cap="none" normalizeH="0" baseline="0" dirty="0">
                          <a:ln>
                            <a:noFill/>
                          </a:ln>
                          <a:solidFill>
                            <a:schemeClr val="tx1"/>
                          </a:solidFill>
                          <a:effectLst/>
                          <a:latin typeface="Avenir Book" charset="0"/>
                          <a:ea typeface="Avenir Book" charset="0"/>
                          <a:cs typeface="Avenir Book" charset="0"/>
                        </a:rPr>
                        <a:t>singleton</a:t>
                      </a:r>
                      <a:r>
                        <a:rPr kumimoji="0" lang="en-US" sz="1400" b="0" i="0" u="none" strike="noStrike" cap="none" normalizeH="0" baseline="0" dirty="0">
                          <a:ln>
                            <a:noFill/>
                          </a:ln>
                          <a:solidFill>
                            <a:schemeClr val="tx1"/>
                          </a:solidFill>
                          <a:effectLst/>
                          <a:latin typeface="Avenir Book" charset="0"/>
                          <a:ea typeface="Avenir Book" charset="0"/>
                          <a:cs typeface="Avenir Book" charset="0"/>
                        </a:rPr>
                        <a:t> Cesareans</a:t>
                      </a:r>
                    </a:p>
                  </a:txBody>
                  <a:tcPr marL="52691" marR="52691" marT="0" marB="0" anchor="ctr" horzOverflow="overflow">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831403">
                <a:tc>
                  <a:txBody>
                    <a:bodyPr/>
                    <a:lstStyle/>
                    <a:p>
                      <a:pPr marL="114300" marR="0" lvl="0" indent="0" algn="l" defTabSz="457200" rtl="0" eaLnBrk="1" fontAlgn="base" latinLnBrk="0" hangingPunct="1">
                        <a:lnSpc>
                          <a:spcPct val="100000"/>
                        </a:lnSpc>
                        <a:spcBef>
                          <a:spcPts val="1800"/>
                        </a:spcBef>
                        <a:spcAft>
                          <a:spcPts val="600"/>
                        </a:spcAft>
                        <a:buClrTx/>
                        <a:buSzTx/>
                        <a:buFontTx/>
                        <a:buNone/>
                        <a:tabLst/>
                      </a:pPr>
                      <a:r>
                        <a:rPr kumimoji="0" lang="en-US" sz="1800" b="1" i="0" u="none" strike="noStrike" cap="none" normalizeH="0" baseline="0" dirty="0">
                          <a:ln>
                            <a:noFill/>
                          </a:ln>
                          <a:solidFill>
                            <a:schemeClr val="tx1">
                              <a:lumMod val="75000"/>
                              <a:lumOff val="25000"/>
                            </a:schemeClr>
                          </a:solidFill>
                          <a:effectLst/>
                          <a:latin typeface="Avenir Book" charset="0"/>
                          <a:ea typeface="Avenir Book" charset="0"/>
                          <a:cs typeface="Avenir Book" charset="0"/>
                        </a:rPr>
                        <a:t>Labor progress complications </a:t>
                      </a:r>
                      <a:br>
                        <a:rPr kumimoji="0" lang="en-US" sz="1800" b="1" i="0" u="none" strike="noStrike" cap="none" normalizeH="0" baseline="0" dirty="0">
                          <a:ln>
                            <a:noFill/>
                          </a:ln>
                          <a:solidFill>
                            <a:schemeClr val="tx1">
                              <a:lumMod val="75000"/>
                              <a:lumOff val="25000"/>
                            </a:schemeClr>
                          </a:solidFill>
                          <a:effectLst/>
                          <a:latin typeface="Avenir Book" charset="0"/>
                          <a:ea typeface="Avenir Book" charset="0"/>
                          <a:cs typeface="Avenir Book" charset="0"/>
                        </a:rPr>
                      </a:br>
                      <a:r>
                        <a:rPr kumimoji="0" lang="en-US" sz="1800" b="1" i="0" u="none" strike="noStrike" cap="none" normalizeH="0" baseline="0" dirty="0">
                          <a:ln>
                            <a:noFill/>
                          </a:ln>
                          <a:solidFill>
                            <a:schemeClr val="tx1">
                              <a:lumMod val="75000"/>
                              <a:lumOff val="25000"/>
                            </a:schemeClr>
                          </a:solidFill>
                          <a:effectLst/>
                          <a:latin typeface="Avenir Book" charset="0"/>
                          <a:ea typeface="Avenir Book" charset="0"/>
                          <a:cs typeface="Avenir Book" charset="0"/>
                        </a:rPr>
                        <a:t>    (CPD/FTP)</a:t>
                      </a:r>
                    </a:p>
                  </a:txBody>
                  <a:tcPr marL="52691" marR="52691"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79375" marR="0" lvl="0" indent="0" algn="ctr" defTabSz="457200" rtl="0" eaLnBrk="1" fontAlgn="base" latinLnBrk="0" hangingPunct="1">
                        <a:lnSpc>
                          <a:spcPct val="100000"/>
                        </a:lnSpc>
                        <a:spcBef>
                          <a:spcPts val="1800"/>
                        </a:spcBef>
                        <a:spcAft>
                          <a:spcPts val="600"/>
                        </a:spcAft>
                        <a:buClrTx/>
                        <a:buSzTx/>
                        <a:buFontTx/>
                        <a:buNone/>
                        <a:tabLst/>
                      </a:pPr>
                      <a:r>
                        <a:rPr kumimoji="0" lang="en-US" sz="1800" b="1" i="0" u="none" strike="noStrike" cap="none" normalizeH="0" baseline="0">
                          <a:ln>
                            <a:noFill/>
                          </a:ln>
                          <a:solidFill>
                            <a:schemeClr val="tx1">
                              <a:lumMod val="75000"/>
                              <a:lumOff val="25000"/>
                            </a:schemeClr>
                          </a:solidFill>
                          <a:effectLst/>
                          <a:latin typeface="Avenir Book" charset="0"/>
                          <a:ea typeface="Avenir Book" charset="0"/>
                          <a:cs typeface="Avenir Book" charset="0"/>
                        </a:rPr>
                        <a:t>28%</a:t>
                      </a:r>
                    </a:p>
                  </a:txBody>
                  <a:tcPr marL="52691" marR="5269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79375" marR="0" lvl="0" indent="0" algn="ctr" defTabSz="457200" rtl="0" eaLnBrk="1" fontAlgn="base" latinLnBrk="0" hangingPunct="1">
                        <a:lnSpc>
                          <a:spcPct val="100000"/>
                        </a:lnSpc>
                        <a:spcBef>
                          <a:spcPts val="1800"/>
                        </a:spcBef>
                        <a:spcAft>
                          <a:spcPts val="600"/>
                        </a:spcAft>
                        <a:buClrTx/>
                        <a:buSzTx/>
                        <a:buFontTx/>
                        <a:buNone/>
                        <a:tabLst/>
                      </a:pPr>
                      <a:r>
                        <a:rPr kumimoji="0" lang="en-US" sz="1800" b="1" i="0" u="none" strike="noStrike" cap="none" normalizeH="0" baseline="0">
                          <a:ln>
                            <a:noFill/>
                          </a:ln>
                          <a:solidFill>
                            <a:schemeClr val="tx1">
                              <a:lumMod val="75000"/>
                              <a:lumOff val="25000"/>
                            </a:schemeClr>
                          </a:solidFill>
                          <a:effectLst/>
                          <a:latin typeface="Avenir Book" charset="0"/>
                          <a:ea typeface="Avenir Book" charset="0"/>
                          <a:cs typeface="Avenir Book" charset="0"/>
                        </a:rPr>
                        <a:t>~38%</a:t>
                      </a:r>
                    </a:p>
                  </a:txBody>
                  <a:tcPr marL="52691" marR="52691"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2"/>
                  </a:ext>
                </a:extLst>
              </a:tr>
              <a:tr h="348111">
                <a:tc>
                  <a:txBody>
                    <a:bodyPr/>
                    <a:lstStyle/>
                    <a:p>
                      <a:pPr marL="114300" marR="0" lvl="0" indent="0" algn="l" defTabSz="457200" rtl="0" eaLnBrk="1" fontAlgn="base" latinLnBrk="0" hangingPunct="1">
                        <a:lnSpc>
                          <a:spcPct val="100000"/>
                        </a:lnSpc>
                        <a:spcBef>
                          <a:spcPct val="0"/>
                        </a:spcBef>
                        <a:spcAft>
                          <a:spcPts val="600"/>
                        </a:spcAft>
                        <a:buClrTx/>
                        <a:buSzTx/>
                        <a:buFontTx/>
                        <a:buNone/>
                        <a:tabLst/>
                      </a:pPr>
                      <a:r>
                        <a:rPr kumimoji="0" lang="en-US" sz="1800" b="1" i="0" u="none" strike="noStrike" cap="none" normalizeH="0" baseline="0" dirty="0">
                          <a:ln>
                            <a:noFill/>
                          </a:ln>
                          <a:solidFill>
                            <a:schemeClr val="tx1">
                              <a:lumMod val="75000"/>
                              <a:lumOff val="25000"/>
                            </a:schemeClr>
                          </a:solidFill>
                          <a:effectLst/>
                          <a:latin typeface="Avenir Book" charset="0"/>
                          <a:ea typeface="Avenir Book" charset="0"/>
                          <a:cs typeface="Avenir Book" charset="0"/>
                        </a:rPr>
                        <a:t>Fetal Intolerance of Labor</a:t>
                      </a:r>
                    </a:p>
                  </a:txBody>
                  <a:tcPr marL="70254" marR="70254" marT="35128" marB="35128"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79375" marR="0" lvl="0" indent="0" algn="ctr" defTabSz="457200" rtl="0" eaLnBrk="1" fontAlgn="base" latinLnBrk="0" hangingPunct="1">
                        <a:lnSpc>
                          <a:spcPct val="100000"/>
                        </a:lnSpc>
                        <a:spcBef>
                          <a:spcPct val="0"/>
                        </a:spcBef>
                        <a:spcAft>
                          <a:spcPts val="600"/>
                        </a:spcAft>
                        <a:buClrTx/>
                        <a:buSzTx/>
                        <a:buFontTx/>
                        <a:buNone/>
                        <a:tabLst/>
                      </a:pPr>
                      <a:r>
                        <a:rPr kumimoji="0" lang="en-US" sz="1800" b="1" i="0" u="none" strike="noStrike" cap="none" normalizeH="0" baseline="0" dirty="0">
                          <a:ln>
                            <a:noFill/>
                          </a:ln>
                          <a:solidFill>
                            <a:schemeClr val="tx1">
                              <a:lumMod val="75000"/>
                              <a:lumOff val="25000"/>
                            </a:schemeClr>
                          </a:solidFill>
                          <a:effectLst/>
                          <a:latin typeface="Avenir Book" charset="0"/>
                          <a:ea typeface="Avenir Book" charset="0"/>
                          <a:cs typeface="Avenir Book" charset="0"/>
                        </a:rPr>
                        <a:t>32%</a:t>
                      </a:r>
                    </a:p>
                  </a:txBody>
                  <a:tcPr marL="70254" marR="70254" marT="35128" marB="351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79375" marR="0" lvl="0" indent="0" algn="ctr" defTabSz="457200" rtl="0" eaLnBrk="1" fontAlgn="base" latinLnBrk="0" hangingPunct="1">
                        <a:lnSpc>
                          <a:spcPct val="100000"/>
                        </a:lnSpc>
                        <a:spcBef>
                          <a:spcPct val="0"/>
                        </a:spcBef>
                        <a:spcAft>
                          <a:spcPts val="600"/>
                        </a:spcAft>
                        <a:buClrTx/>
                        <a:buSzTx/>
                        <a:buFontTx/>
                        <a:buNone/>
                        <a:tabLst/>
                      </a:pPr>
                      <a:r>
                        <a:rPr kumimoji="0" lang="en-US" sz="1800" b="1" i="0" u="none" strike="noStrike" cap="none" normalizeH="0" baseline="0" dirty="0">
                          <a:ln>
                            <a:noFill/>
                          </a:ln>
                          <a:solidFill>
                            <a:schemeClr val="tx1">
                              <a:lumMod val="75000"/>
                              <a:lumOff val="25000"/>
                            </a:schemeClr>
                          </a:solidFill>
                          <a:effectLst/>
                          <a:latin typeface="Avenir Book" charset="0"/>
                          <a:ea typeface="Avenir Book" charset="0"/>
                          <a:cs typeface="Avenir Book" charset="0"/>
                        </a:rPr>
                        <a:t>~24%</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3"/>
                  </a:ext>
                </a:extLst>
              </a:tr>
              <a:tr h="286526">
                <a:tc>
                  <a:txBody>
                    <a:bodyPr/>
                    <a:lstStyle/>
                    <a:p>
                      <a:pPr marL="114300" marR="0" lvl="0" indent="0" algn="l" defTabSz="457200" rtl="0" eaLnBrk="1" fontAlgn="base" latinLnBrk="0" hangingPunct="1">
                        <a:lnSpc>
                          <a:spcPct val="100000"/>
                        </a:lnSpc>
                        <a:spcBef>
                          <a:spcPct val="0"/>
                        </a:spcBef>
                        <a:spcAft>
                          <a:spcPts val="600"/>
                        </a:spcAft>
                        <a:buClrTx/>
                        <a:buSzTx/>
                        <a:buFontTx/>
                        <a:buNone/>
                        <a:tabLst/>
                      </a:pPr>
                      <a:r>
                        <a:rPr kumimoji="0" lang="en-US" sz="1400" b="0" i="0" u="none" strike="noStrike" cap="none" normalizeH="0" baseline="0" dirty="0">
                          <a:ln>
                            <a:noFill/>
                          </a:ln>
                          <a:solidFill>
                            <a:schemeClr val="tx1">
                              <a:lumMod val="75000"/>
                              <a:lumOff val="25000"/>
                            </a:schemeClr>
                          </a:solidFill>
                          <a:effectLst/>
                          <a:latin typeface="Avenir Book" charset="0"/>
                          <a:ea typeface="Avenir Book" charset="0"/>
                          <a:cs typeface="Avenir Book" charset="0"/>
                        </a:rPr>
                        <a:t>Breech/Malpresentation</a:t>
                      </a:r>
                    </a:p>
                  </a:txBody>
                  <a:tcPr marL="70254" marR="70254" marT="35128" marB="35128"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79375" marR="0" lvl="0" indent="0" algn="ctr" defTabSz="457200" rtl="0" eaLnBrk="1" fontAlgn="base" latinLnBrk="0" hangingPunct="1">
                        <a:lnSpc>
                          <a:spcPct val="100000"/>
                        </a:lnSpc>
                        <a:spcBef>
                          <a:spcPct val="0"/>
                        </a:spcBef>
                        <a:spcAft>
                          <a:spcPts val="600"/>
                        </a:spcAft>
                        <a:buClrTx/>
                        <a:buSzTx/>
                        <a:buFontTx/>
                        <a:buNone/>
                        <a:tabLst/>
                      </a:pPr>
                      <a:r>
                        <a:rPr kumimoji="0" lang="en-US" sz="1400" b="0" i="0" u="none" strike="noStrike" cap="none" normalizeH="0" baseline="0">
                          <a:ln>
                            <a:noFill/>
                          </a:ln>
                          <a:solidFill>
                            <a:schemeClr val="tx1">
                              <a:lumMod val="75000"/>
                              <a:lumOff val="25000"/>
                            </a:schemeClr>
                          </a:solidFill>
                          <a:effectLst/>
                          <a:latin typeface="Avenir Book" charset="0"/>
                          <a:ea typeface="Avenir Book" charset="0"/>
                          <a:cs typeface="Avenir Book" charset="0"/>
                        </a:rPr>
                        <a:t>&lt;1%</a:t>
                      </a:r>
                    </a:p>
                  </a:txBody>
                  <a:tcPr marL="70254" marR="70254" marT="35128" marB="351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79375" marR="0" lvl="0" indent="0" algn="ctr" defTabSz="457200" rtl="0" eaLnBrk="1" fontAlgn="base" latinLnBrk="0" hangingPunct="1">
                        <a:lnSpc>
                          <a:spcPct val="100000"/>
                        </a:lnSpc>
                        <a:spcBef>
                          <a:spcPct val="0"/>
                        </a:spcBef>
                        <a:spcAft>
                          <a:spcPts val="600"/>
                        </a:spcAft>
                        <a:buClrTx/>
                        <a:buSzTx/>
                        <a:buFontTx/>
                        <a:buNone/>
                        <a:tabLst/>
                      </a:pPr>
                      <a:r>
                        <a:rPr kumimoji="0" lang="en-US" sz="1400" b="0" i="0" u="none" strike="noStrike" cap="none" normalizeH="0" baseline="0" dirty="0">
                          <a:ln>
                            <a:noFill/>
                          </a:ln>
                          <a:solidFill>
                            <a:schemeClr val="tx1">
                              <a:lumMod val="75000"/>
                              <a:lumOff val="25000"/>
                            </a:schemeClr>
                          </a:solidFill>
                          <a:effectLst/>
                          <a:latin typeface="Avenir Book" charset="0"/>
                          <a:ea typeface="Avenir Book" charset="0"/>
                          <a:cs typeface="Avenir Book" charset="0"/>
                        </a:rPr>
                        <a:t>&lt;1%</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6526">
                <a:tc>
                  <a:txBody>
                    <a:bodyPr/>
                    <a:lstStyle/>
                    <a:p>
                      <a:pPr marL="114300" marR="0" lvl="0" indent="0" algn="l" defTabSz="457200" rtl="0" eaLnBrk="1" fontAlgn="base" latinLnBrk="0" hangingPunct="1">
                        <a:lnSpc>
                          <a:spcPct val="100000"/>
                        </a:lnSpc>
                        <a:spcBef>
                          <a:spcPct val="0"/>
                        </a:spcBef>
                        <a:spcAft>
                          <a:spcPts val="600"/>
                        </a:spcAft>
                        <a:buClrTx/>
                        <a:buSzTx/>
                        <a:buFontTx/>
                        <a:buNone/>
                        <a:tabLst/>
                      </a:pPr>
                      <a:r>
                        <a:rPr kumimoji="0" lang="en-US" sz="1400" b="0" i="0" u="none" strike="noStrike" cap="none" normalizeH="0" baseline="0">
                          <a:ln>
                            <a:noFill/>
                          </a:ln>
                          <a:solidFill>
                            <a:schemeClr val="tx1">
                              <a:lumMod val="75000"/>
                              <a:lumOff val="25000"/>
                            </a:schemeClr>
                          </a:solidFill>
                          <a:effectLst/>
                          <a:latin typeface="Avenir Book" charset="0"/>
                          <a:ea typeface="Avenir Book" charset="0"/>
                          <a:cs typeface="Avenir Book" charset="0"/>
                        </a:rPr>
                        <a:t>Multiple Gestation</a:t>
                      </a:r>
                    </a:p>
                  </a:txBody>
                  <a:tcPr marL="70254" marR="70254" marT="35128" marB="35128"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79375" marR="0" lvl="0" indent="0" algn="ctr" defTabSz="457200" rtl="0" eaLnBrk="1" fontAlgn="base" latinLnBrk="0" hangingPunct="1">
                        <a:lnSpc>
                          <a:spcPct val="100000"/>
                        </a:lnSpc>
                        <a:spcBef>
                          <a:spcPct val="0"/>
                        </a:spcBef>
                        <a:spcAft>
                          <a:spcPts val="600"/>
                        </a:spcAft>
                        <a:buClrTx/>
                        <a:buSzTx/>
                        <a:buFontTx/>
                        <a:buNone/>
                        <a:tabLst/>
                      </a:pPr>
                      <a:r>
                        <a:rPr kumimoji="0" lang="en-US" sz="1400" b="0" i="0" u="none" strike="noStrike" cap="none" normalizeH="0" baseline="0">
                          <a:ln>
                            <a:noFill/>
                          </a:ln>
                          <a:solidFill>
                            <a:schemeClr val="tx1">
                              <a:lumMod val="75000"/>
                              <a:lumOff val="25000"/>
                            </a:schemeClr>
                          </a:solidFill>
                          <a:effectLst/>
                          <a:latin typeface="Avenir Book" charset="0"/>
                          <a:ea typeface="Avenir Book" charset="0"/>
                          <a:cs typeface="Avenir Book" charset="0"/>
                        </a:rPr>
                        <a:t>16%</a:t>
                      </a:r>
                    </a:p>
                  </a:txBody>
                  <a:tcPr marL="70254" marR="70254" marT="35128" marB="351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79375" marR="0" lvl="0" indent="0" algn="ctr" defTabSz="457200" rtl="0" eaLnBrk="1" fontAlgn="base" latinLnBrk="0" hangingPunct="1">
                        <a:lnSpc>
                          <a:spcPct val="100000"/>
                        </a:lnSpc>
                        <a:spcBef>
                          <a:spcPct val="0"/>
                        </a:spcBef>
                        <a:spcAft>
                          <a:spcPts val="600"/>
                        </a:spcAft>
                        <a:buClrTx/>
                        <a:buSzTx/>
                        <a:buFontTx/>
                        <a:buNone/>
                        <a:tabLst/>
                      </a:pPr>
                      <a:r>
                        <a:rPr kumimoji="0" lang="en-US" sz="1400" b="0" i="0" u="none" strike="noStrike" cap="none" normalizeH="0" baseline="0">
                          <a:ln>
                            <a:noFill/>
                          </a:ln>
                          <a:solidFill>
                            <a:schemeClr val="tx1">
                              <a:lumMod val="75000"/>
                              <a:lumOff val="25000"/>
                            </a:schemeClr>
                          </a:solidFill>
                          <a:effectLst/>
                          <a:latin typeface="Avenir Book" charset="0"/>
                          <a:ea typeface="Avenir Book" charset="0"/>
                          <a:cs typeface="Avenir Book" charset="0"/>
                        </a:rPr>
                        <a:t>Not available </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17624">
                <a:tc>
                  <a:txBody>
                    <a:bodyPr/>
                    <a:lstStyle/>
                    <a:p>
                      <a:pPr marL="114300" marR="0" lvl="0" indent="0" algn="l" defTabSz="457200" rtl="0" eaLnBrk="1" fontAlgn="base" latinLnBrk="0" hangingPunct="1">
                        <a:lnSpc>
                          <a:spcPct val="100000"/>
                        </a:lnSpc>
                        <a:spcBef>
                          <a:spcPct val="0"/>
                        </a:spcBef>
                        <a:spcAft>
                          <a:spcPts val="600"/>
                        </a:spcAft>
                        <a:buClrTx/>
                        <a:buSzTx/>
                        <a:buFontTx/>
                        <a:buNone/>
                        <a:tabLst/>
                      </a:pPr>
                      <a:r>
                        <a:rPr kumimoji="0" lang="en-US" sz="1400" b="0" i="0" u="none" strike="noStrike" cap="none" normalizeH="0" baseline="0" dirty="0">
                          <a:ln>
                            <a:noFill/>
                          </a:ln>
                          <a:solidFill>
                            <a:schemeClr val="tx1">
                              <a:lumMod val="75000"/>
                              <a:lumOff val="25000"/>
                            </a:schemeClr>
                          </a:solidFill>
                          <a:effectLst/>
                          <a:latin typeface="Avenir Book" charset="0"/>
                          <a:ea typeface="Avenir Book" charset="0"/>
                          <a:cs typeface="Avenir Book" charset="0"/>
                        </a:rPr>
                        <a:t>Various Obstetric and Medical    Conditions (Placenta Abnormalities, Hypertension, Herpes, etc.)</a:t>
                      </a:r>
                    </a:p>
                  </a:txBody>
                  <a:tcPr marL="70254" marR="70254" marT="35128" marB="35128"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79375" marR="0" lvl="0" indent="0" algn="ctr" defTabSz="457200" rtl="0" eaLnBrk="1" fontAlgn="base" latinLnBrk="0" hangingPunct="1">
                        <a:lnSpc>
                          <a:spcPct val="100000"/>
                        </a:lnSpc>
                        <a:spcBef>
                          <a:spcPct val="0"/>
                        </a:spcBef>
                        <a:spcAft>
                          <a:spcPts val="600"/>
                        </a:spcAft>
                        <a:buClrTx/>
                        <a:buSzTx/>
                        <a:buFontTx/>
                        <a:buNone/>
                        <a:tabLst/>
                      </a:pPr>
                      <a:r>
                        <a:rPr kumimoji="0" lang="en-US" sz="1400" b="0" i="0" u="none" strike="noStrike" cap="none" normalizeH="0" baseline="0" dirty="0">
                          <a:ln>
                            <a:noFill/>
                          </a:ln>
                          <a:solidFill>
                            <a:schemeClr val="tx1">
                              <a:lumMod val="75000"/>
                              <a:lumOff val="25000"/>
                            </a:schemeClr>
                          </a:solidFill>
                          <a:effectLst/>
                          <a:latin typeface="Avenir Book" charset="0"/>
                          <a:ea typeface="Avenir Book" charset="0"/>
                          <a:cs typeface="Avenir Book" charset="0"/>
                        </a:rPr>
                        <a:t>6%</a:t>
                      </a:r>
                    </a:p>
                  </a:txBody>
                  <a:tcPr marL="70254" marR="70254" marT="35128" marB="351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79375" marR="0" lvl="0" indent="0" algn="ctr" defTabSz="457200" rtl="0" eaLnBrk="1" fontAlgn="base" latinLnBrk="0" hangingPunct="1">
                        <a:lnSpc>
                          <a:spcPct val="100000"/>
                        </a:lnSpc>
                        <a:spcBef>
                          <a:spcPct val="0"/>
                        </a:spcBef>
                        <a:spcAft>
                          <a:spcPts val="600"/>
                        </a:spcAft>
                        <a:buClrTx/>
                        <a:buSzTx/>
                        <a:buFontTx/>
                        <a:buNone/>
                        <a:tabLst/>
                      </a:pPr>
                      <a:r>
                        <a:rPr kumimoji="0" lang="en-US" sz="1400" b="0" i="0" u="none" strike="noStrike" cap="none" normalizeH="0" baseline="0" dirty="0">
                          <a:ln>
                            <a:noFill/>
                          </a:ln>
                          <a:solidFill>
                            <a:schemeClr val="tx1">
                              <a:lumMod val="75000"/>
                              <a:lumOff val="25000"/>
                            </a:schemeClr>
                          </a:solidFill>
                          <a:effectLst/>
                          <a:latin typeface="Avenir Book" charset="0"/>
                          <a:ea typeface="Avenir Book" charset="0"/>
                          <a:cs typeface="Avenir Book" charset="0"/>
                        </a:rPr>
                        <a:t>20%</a:t>
                      </a:r>
                      <a:br>
                        <a:rPr kumimoji="0" lang="en-US" sz="1400" b="0" i="0" u="none" strike="noStrike" cap="none" normalizeH="0" baseline="0" dirty="0">
                          <a:ln>
                            <a:noFill/>
                          </a:ln>
                          <a:solidFill>
                            <a:schemeClr val="tx1">
                              <a:lumMod val="75000"/>
                              <a:lumOff val="25000"/>
                            </a:schemeClr>
                          </a:solidFill>
                          <a:effectLst/>
                          <a:latin typeface="Avenir Book" charset="0"/>
                          <a:ea typeface="Avenir Book" charset="0"/>
                          <a:cs typeface="Avenir Book" charset="0"/>
                        </a:rPr>
                      </a:br>
                      <a:r>
                        <a:rPr kumimoji="0" lang="en-US" sz="1400" b="0" i="0" u="none" strike="noStrike" cap="none" normalizeH="0" baseline="0" dirty="0">
                          <a:ln>
                            <a:noFill/>
                          </a:ln>
                          <a:solidFill>
                            <a:schemeClr val="tx1">
                              <a:lumMod val="75000"/>
                              <a:lumOff val="25000"/>
                            </a:schemeClr>
                          </a:solidFill>
                          <a:effectLst/>
                          <a:latin typeface="Avenir Book" charset="0"/>
                          <a:ea typeface="Avenir Book" charset="0"/>
                          <a:cs typeface="Avenir Book" charset="0"/>
                        </a:rPr>
                        <a:t>(Did not separate preeclampsia from other complications)</a:t>
                      </a: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6526">
                <a:tc>
                  <a:txBody>
                    <a:bodyPr/>
                    <a:lstStyle/>
                    <a:p>
                      <a:pPr marL="114300" marR="0" lvl="0" indent="0" algn="l" defTabSz="457200" rtl="0" eaLnBrk="1" fontAlgn="base" latinLnBrk="0" hangingPunct="1">
                        <a:lnSpc>
                          <a:spcPct val="100000"/>
                        </a:lnSpc>
                        <a:spcBef>
                          <a:spcPct val="0"/>
                        </a:spcBef>
                        <a:spcAft>
                          <a:spcPts val="600"/>
                        </a:spcAft>
                        <a:buClrTx/>
                        <a:buSzTx/>
                        <a:buFontTx/>
                        <a:buNone/>
                        <a:tabLst/>
                      </a:pPr>
                      <a:r>
                        <a:rPr kumimoji="0" lang="en-US" sz="1400" b="0" i="0" u="none" strike="noStrike" cap="none" normalizeH="0" baseline="0">
                          <a:ln>
                            <a:noFill/>
                          </a:ln>
                          <a:solidFill>
                            <a:schemeClr val="tx1">
                              <a:lumMod val="75000"/>
                              <a:lumOff val="25000"/>
                            </a:schemeClr>
                          </a:solidFill>
                          <a:effectLst/>
                          <a:latin typeface="Avenir Book" charset="0"/>
                          <a:ea typeface="Avenir Book" charset="0"/>
                          <a:cs typeface="Avenir Book" charset="0"/>
                        </a:rPr>
                        <a:t>Preeclampsia</a:t>
                      </a:r>
                    </a:p>
                  </a:txBody>
                  <a:tcPr marL="70254" marR="70254" marT="35128" marB="35128"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79375" marR="0" lvl="0" indent="0" algn="ctr" defTabSz="457200" rtl="0" eaLnBrk="1" fontAlgn="base" latinLnBrk="0" hangingPunct="1">
                        <a:lnSpc>
                          <a:spcPct val="100000"/>
                        </a:lnSpc>
                        <a:spcBef>
                          <a:spcPct val="0"/>
                        </a:spcBef>
                        <a:spcAft>
                          <a:spcPts val="600"/>
                        </a:spcAft>
                        <a:buClrTx/>
                        <a:buSzTx/>
                        <a:buFontTx/>
                        <a:buNone/>
                        <a:tabLst/>
                      </a:pPr>
                      <a:r>
                        <a:rPr kumimoji="0" lang="en-US" sz="1400" b="0" i="0" u="none" strike="noStrike" cap="none" normalizeH="0" baseline="0">
                          <a:ln>
                            <a:noFill/>
                          </a:ln>
                          <a:solidFill>
                            <a:schemeClr val="tx1">
                              <a:lumMod val="75000"/>
                              <a:lumOff val="25000"/>
                            </a:schemeClr>
                          </a:solidFill>
                          <a:effectLst/>
                          <a:latin typeface="Avenir Book" charset="0"/>
                          <a:ea typeface="Avenir Book" charset="0"/>
                          <a:cs typeface="Avenir Book" charset="0"/>
                        </a:rPr>
                        <a:t>10%</a:t>
                      </a:r>
                    </a:p>
                  </a:txBody>
                  <a:tcPr marL="70254" marR="70254" marT="35128" marB="351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7"/>
                  </a:ext>
                </a:extLst>
              </a:tr>
              <a:tr h="794605">
                <a:tc>
                  <a:txBody>
                    <a:bodyPr/>
                    <a:lstStyle/>
                    <a:p>
                      <a:pPr marL="114300" marR="0" lvl="0" indent="0" algn="l" defTabSz="457200" rtl="0" eaLnBrk="1" fontAlgn="base" latinLnBrk="0" hangingPunct="1">
                        <a:lnSpc>
                          <a:spcPct val="100000"/>
                        </a:lnSpc>
                        <a:spcBef>
                          <a:spcPct val="0"/>
                        </a:spcBef>
                        <a:spcAft>
                          <a:spcPts val="600"/>
                        </a:spcAft>
                        <a:buClrTx/>
                        <a:buSzTx/>
                        <a:buFontTx/>
                        <a:buNone/>
                        <a:tabLst/>
                      </a:pPr>
                      <a:r>
                        <a:rPr kumimoji="0" lang="ja-JP" altLang="en-US" sz="1400" b="0" i="0" u="none" strike="noStrike" cap="none" normalizeH="0" baseline="0" dirty="0">
                          <a:ln>
                            <a:noFill/>
                          </a:ln>
                          <a:solidFill>
                            <a:schemeClr val="tx1">
                              <a:lumMod val="75000"/>
                              <a:lumOff val="25000"/>
                            </a:schemeClr>
                          </a:solidFill>
                          <a:effectLst/>
                          <a:latin typeface="Avenir Book" charset="0"/>
                          <a:ea typeface="Avenir Book" charset="0"/>
                          <a:cs typeface="Avenir Book" charset="0"/>
                        </a:rPr>
                        <a:t>“</a:t>
                      </a:r>
                      <a:r>
                        <a:rPr kumimoji="0" lang="en-US" altLang="ja-JP" sz="1400" b="0" i="0" u="none" strike="noStrike" cap="none" normalizeH="0" baseline="0" dirty="0">
                          <a:ln>
                            <a:noFill/>
                          </a:ln>
                          <a:solidFill>
                            <a:schemeClr val="tx1">
                              <a:lumMod val="75000"/>
                              <a:lumOff val="25000"/>
                            </a:schemeClr>
                          </a:solidFill>
                          <a:effectLst/>
                          <a:latin typeface="Avenir Book" charset="0"/>
                          <a:ea typeface="Avenir Book" charset="0"/>
                          <a:cs typeface="Avenir Book" charset="0"/>
                        </a:rPr>
                        <a:t>Elective</a:t>
                      </a:r>
                      <a:r>
                        <a:rPr kumimoji="0" lang="ja-JP" altLang="en-US" sz="1400" b="0" i="0" u="none" strike="noStrike" cap="none" normalizeH="0" baseline="0" dirty="0">
                          <a:ln>
                            <a:noFill/>
                          </a:ln>
                          <a:solidFill>
                            <a:schemeClr val="tx1">
                              <a:lumMod val="75000"/>
                              <a:lumOff val="25000"/>
                            </a:schemeClr>
                          </a:solidFill>
                          <a:effectLst/>
                          <a:latin typeface="Avenir Book" charset="0"/>
                          <a:ea typeface="Avenir Book" charset="0"/>
                          <a:cs typeface="Avenir Book" charset="0"/>
                        </a:rPr>
                        <a:t>”</a:t>
                      </a:r>
                      <a:r>
                        <a:rPr kumimoji="0" lang="en-US" altLang="ja-JP" sz="1400" b="0" i="0" u="none" strike="noStrike" cap="none" normalizeH="0" baseline="0" dirty="0">
                          <a:ln>
                            <a:noFill/>
                          </a:ln>
                          <a:solidFill>
                            <a:schemeClr val="tx1">
                              <a:lumMod val="75000"/>
                              <a:lumOff val="25000"/>
                            </a:schemeClr>
                          </a:solidFill>
                          <a:effectLst/>
                          <a:latin typeface="Avenir Book" charset="0"/>
                          <a:ea typeface="Avenir Book" charset="0"/>
                          <a:cs typeface="Avenir Book" charset="0"/>
                        </a:rPr>
                        <a:t> (variously defined)</a:t>
                      </a:r>
                      <a:endParaRPr kumimoji="0" lang="en-US" sz="1400" b="0" i="0" u="none" strike="noStrike" cap="none" normalizeH="0" baseline="0" dirty="0">
                        <a:ln>
                          <a:noFill/>
                        </a:ln>
                        <a:solidFill>
                          <a:schemeClr val="tx1">
                            <a:lumMod val="75000"/>
                            <a:lumOff val="25000"/>
                          </a:schemeClr>
                        </a:solidFill>
                        <a:effectLst/>
                        <a:latin typeface="Avenir Book" charset="0"/>
                        <a:ea typeface="Avenir Book" charset="0"/>
                        <a:cs typeface="Avenir Book" charset="0"/>
                      </a:endParaRPr>
                    </a:p>
                  </a:txBody>
                  <a:tcPr marL="70254" marR="70254" marT="35128" marB="35128"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79375" marR="0" lvl="0" indent="0" algn="ctr" defTabSz="457200" rtl="0" eaLnBrk="1" fontAlgn="base" latinLnBrk="0" hangingPunct="1">
                        <a:lnSpc>
                          <a:spcPct val="100000"/>
                        </a:lnSpc>
                        <a:spcBef>
                          <a:spcPct val="0"/>
                        </a:spcBef>
                        <a:spcAft>
                          <a:spcPts val="600"/>
                        </a:spcAft>
                        <a:buClrTx/>
                        <a:buSzTx/>
                        <a:buFontTx/>
                        <a:buNone/>
                        <a:tabLst/>
                      </a:pPr>
                      <a:r>
                        <a:rPr kumimoji="0" lang="en-US" sz="1400" b="0" i="0" u="none" strike="noStrike" cap="none" normalizeH="0" baseline="0" dirty="0">
                          <a:ln>
                            <a:noFill/>
                          </a:ln>
                          <a:solidFill>
                            <a:schemeClr val="tx1">
                              <a:lumMod val="75000"/>
                              <a:lumOff val="25000"/>
                            </a:schemeClr>
                          </a:solidFill>
                          <a:effectLst/>
                          <a:latin typeface="Avenir Book" charset="0"/>
                          <a:ea typeface="Avenir Book" charset="0"/>
                          <a:cs typeface="Avenir Book" charset="0"/>
                        </a:rPr>
                        <a:t>8%</a:t>
                      </a:r>
                    </a:p>
                    <a:p>
                      <a:pPr marL="79375" marR="0" lvl="0" indent="0" algn="ctr" defTabSz="457200" rtl="0" eaLnBrk="1" fontAlgn="base" latinLnBrk="0" hangingPunct="1">
                        <a:lnSpc>
                          <a:spcPct val="100000"/>
                        </a:lnSpc>
                        <a:spcBef>
                          <a:spcPct val="0"/>
                        </a:spcBef>
                        <a:spcAft>
                          <a:spcPts val="600"/>
                        </a:spcAft>
                        <a:buClrTx/>
                        <a:buSzTx/>
                        <a:buFontTx/>
                        <a:buNone/>
                        <a:tabLst/>
                      </a:pPr>
                      <a:r>
                        <a:rPr kumimoji="0" lang="en-US" sz="1400" b="0" i="0" u="none" strike="noStrike" cap="none" normalizeH="0" baseline="0" dirty="0">
                          <a:ln>
                            <a:noFill/>
                          </a:ln>
                          <a:solidFill>
                            <a:schemeClr val="tx1">
                              <a:lumMod val="75000"/>
                              <a:lumOff val="25000"/>
                            </a:schemeClr>
                          </a:solidFill>
                          <a:effectLst/>
                          <a:latin typeface="Avenir Book" charset="0"/>
                          <a:ea typeface="Avenir Book" charset="0"/>
                          <a:cs typeface="Avenir Book" charset="0"/>
                        </a:rPr>
                        <a:t>(Scheduled without </a:t>
                      </a:r>
                      <a:r>
                        <a:rPr kumimoji="0" lang="ja-JP" altLang="en-US" sz="1400" b="0" i="0" u="none" strike="noStrike" cap="none" normalizeH="0" baseline="0" dirty="0">
                          <a:ln>
                            <a:noFill/>
                          </a:ln>
                          <a:solidFill>
                            <a:schemeClr val="tx1">
                              <a:lumMod val="75000"/>
                              <a:lumOff val="25000"/>
                            </a:schemeClr>
                          </a:solidFill>
                          <a:effectLst/>
                          <a:latin typeface="Avenir Book" charset="0"/>
                          <a:ea typeface="Avenir Book" charset="0"/>
                          <a:cs typeface="Avenir Book" charset="0"/>
                        </a:rPr>
                        <a:t>“</a:t>
                      </a:r>
                      <a:r>
                        <a:rPr kumimoji="0" lang="en-US" altLang="ja-JP" sz="1400" b="0" i="0" u="none" strike="noStrike" cap="none" normalizeH="0" baseline="0" dirty="0">
                          <a:ln>
                            <a:noFill/>
                          </a:ln>
                          <a:solidFill>
                            <a:schemeClr val="tx1">
                              <a:lumMod val="75000"/>
                              <a:lumOff val="25000"/>
                            </a:schemeClr>
                          </a:solidFill>
                          <a:effectLst/>
                          <a:latin typeface="Avenir Book" charset="0"/>
                          <a:ea typeface="Avenir Book" charset="0"/>
                          <a:cs typeface="Avenir Book" charset="0"/>
                        </a:rPr>
                        <a:t>medical indication</a:t>
                      </a:r>
                      <a:r>
                        <a:rPr kumimoji="0" lang="ja-JP" altLang="en-US" sz="1400" b="0" i="0" u="none" strike="noStrike" cap="none" normalizeH="0" baseline="0" dirty="0">
                          <a:ln>
                            <a:noFill/>
                          </a:ln>
                          <a:solidFill>
                            <a:schemeClr val="tx1">
                              <a:lumMod val="75000"/>
                              <a:lumOff val="25000"/>
                            </a:schemeClr>
                          </a:solidFill>
                          <a:effectLst/>
                          <a:latin typeface="Avenir Book" charset="0"/>
                          <a:ea typeface="Avenir Book" charset="0"/>
                          <a:cs typeface="Avenir Book" charset="0"/>
                        </a:rPr>
                        <a:t>”</a:t>
                      </a:r>
                      <a:r>
                        <a:rPr kumimoji="0" lang="en-US" altLang="ja-JP" sz="1400" b="0" i="0" u="none" strike="noStrike" cap="none" normalizeH="0" baseline="0" dirty="0">
                          <a:ln>
                            <a:noFill/>
                          </a:ln>
                          <a:solidFill>
                            <a:schemeClr val="tx1">
                              <a:lumMod val="75000"/>
                              <a:lumOff val="25000"/>
                            </a:schemeClr>
                          </a:solidFill>
                          <a:effectLst/>
                          <a:latin typeface="Avenir Book" charset="0"/>
                          <a:ea typeface="Avenir Book" charset="0"/>
                          <a:cs typeface="Avenir Book" charset="0"/>
                        </a:rPr>
                        <a:t>)</a:t>
                      </a:r>
                      <a:endParaRPr kumimoji="0" lang="en-US" sz="1400" b="0" i="0" u="none" strike="noStrike" cap="none" normalizeH="0" baseline="0" dirty="0">
                        <a:ln>
                          <a:noFill/>
                        </a:ln>
                        <a:solidFill>
                          <a:schemeClr val="tx1">
                            <a:lumMod val="75000"/>
                            <a:lumOff val="25000"/>
                          </a:schemeClr>
                        </a:solidFill>
                        <a:effectLst/>
                        <a:latin typeface="Avenir Book" charset="0"/>
                        <a:ea typeface="Avenir Book" charset="0"/>
                        <a:cs typeface="Avenir Book" charset="0"/>
                      </a:endParaRPr>
                    </a:p>
                  </a:txBody>
                  <a:tcPr marL="70254" marR="70254" marT="35128" marB="351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79375" marR="0" lvl="0" indent="0" algn="ctr" defTabSz="457200" rtl="0" eaLnBrk="1" fontAlgn="base" latinLnBrk="0" hangingPunct="1">
                        <a:lnSpc>
                          <a:spcPct val="100000"/>
                        </a:lnSpc>
                        <a:spcBef>
                          <a:spcPct val="0"/>
                        </a:spcBef>
                        <a:spcAft>
                          <a:spcPts val="600"/>
                        </a:spcAft>
                        <a:buClrTx/>
                        <a:buSzTx/>
                        <a:buFontTx/>
                        <a:buNone/>
                        <a:tabLst/>
                      </a:pPr>
                      <a:r>
                        <a:rPr kumimoji="0" lang="en-US" sz="1400" b="0" i="0" u="none" strike="noStrike" cap="none" normalizeH="0" baseline="0" dirty="0">
                          <a:ln>
                            <a:noFill/>
                          </a:ln>
                          <a:solidFill>
                            <a:schemeClr val="tx1">
                              <a:lumMod val="75000"/>
                              <a:lumOff val="25000"/>
                            </a:schemeClr>
                          </a:solidFill>
                          <a:effectLst/>
                          <a:latin typeface="Avenir Book" charset="0"/>
                          <a:ea typeface="Avenir Book" charset="0"/>
                          <a:cs typeface="Avenir Book" charset="0"/>
                        </a:rPr>
                        <a:t>18%</a:t>
                      </a:r>
                    </a:p>
                    <a:p>
                      <a:pPr marL="79375" marR="0" lvl="0" indent="0" algn="ctr" defTabSz="457200" rtl="0" eaLnBrk="1" fontAlgn="base" latinLnBrk="0" hangingPunct="1">
                        <a:lnSpc>
                          <a:spcPct val="100000"/>
                        </a:lnSpc>
                        <a:spcBef>
                          <a:spcPct val="0"/>
                        </a:spcBef>
                        <a:spcAft>
                          <a:spcPts val="600"/>
                        </a:spcAft>
                        <a:buClrTx/>
                        <a:buSzTx/>
                        <a:buFontTx/>
                        <a:buNone/>
                        <a:tabLst/>
                      </a:pPr>
                      <a:r>
                        <a:rPr kumimoji="0" lang="en-US" sz="1400" b="0" i="0" u="none" strike="noStrike" cap="none" normalizeH="0" baseline="0" dirty="0">
                          <a:ln>
                            <a:noFill/>
                          </a:ln>
                          <a:solidFill>
                            <a:schemeClr val="tx1">
                              <a:lumMod val="75000"/>
                              <a:lumOff val="25000"/>
                            </a:schemeClr>
                          </a:solidFill>
                          <a:effectLst/>
                          <a:latin typeface="Avenir Book" charset="0"/>
                          <a:ea typeface="Avenir Book" charset="0"/>
                          <a:cs typeface="Avenir Book" charset="0"/>
                        </a:rPr>
                        <a:t>(Those </a:t>
                      </a:r>
                      <a:r>
                        <a:rPr kumimoji="0" lang="ja-JP" altLang="en-US" sz="1400" b="0" i="0" u="none" strike="noStrike" cap="none" normalizeH="0" baseline="0" dirty="0">
                          <a:ln>
                            <a:noFill/>
                          </a:ln>
                          <a:solidFill>
                            <a:schemeClr val="tx1">
                              <a:lumMod val="75000"/>
                              <a:lumOff val="25000"/>
                            </a:schemeClr>
                          </a:solidFill>
                          <a:effectLst/>
                          <a:latin typeface="Avenir Book" charset="0"/>
                          <a:ea typeface="Avenir Book" charset="0"/>
                          <a:cs typeface="Avenir Book" charset="0"/>
                        </a:rPr>
                        <a:t>“</a:t>
                      </a:r>
                      <a:r>
                        <a:rPr kumimoji="0" lang="en-US" altLang="ja-JP" sz="1400" b="0" i="0" u="none" strike="noStrike" cap="none" normalizeH="0" baseline="0" dirty="0">
                          <a:ln>
                            <a:noFill/>
                          </a:ln>
                          <a:solidFill>
                            <a:schemeClr val="tx1">
                              <a:lumMod val="75000"/>
                              <a:lumOff val="25000"/>
                            </a:schemeClr>
                          </a:solidFill>
                          <a:effectLst/>
                          <a:latin typeface="Avenir Book" charset="0"/>
                          <a:ea typeface="Avenir Book" charset="0"/>
                          <a:cs typeface="Avenir Book" charset="0"/>
                        </a:rPr>
                        <a:t>without a charted indication</a:t>
                      </a:r>
                      <a:r>
                        <a:rPr kumimoji="0" lang="ja-JP" altLang="en-US" sz="1400" b="0" i="0" u="none" strike="noStrike" cap="none" normalizeH="0" baseline="0" dirty="0">
                          <a:ln>
                            <a:noFill/>
                          </a:ln>
                          <a:solidFill>
                            <a:schemeClr val="tx1">
                              <a:lumMod val="75000"/>
                              <a:lumOff val="25000"/>
                            </a:schemeClr>
                          </a:solidFill>
                          <a:effectLst/>
                          <a:latin typeface="Avenir Book" charset="0"/>
                          <a:ea typeface="Avenir Book" charset="0"/>
                          <a:cs typeface="Avenir Book" charset="0"/>
                        </a:rPr>
                        <a:t>”</a:t>
                      </a:r>
                      <a:r>
                        <a:rPr kumimoji="0" lang="en-US" altLang="ja-JP" sz="1400" b="0" i="0" u="none" strike="noStrike" cap="none" normalizeH="0" baseline="0" dirty="0">
                          <a:ln>
                            <a:noFill/>
                          </a:ln>
                          <a:solidFill>
                            <a:schemeClr val="tx1">
                              <a:lumMod val="75000"/>
                              <a:lumOff val="25000"/>
                            </a:schemeClr>
                          </a:solidFill>
                          <a:effectLst/>
                          <a:latin typeface="Avenir Book" charset="0"/>
                          <a:ea typeface="Avenir Book" charset="0"/>
                          <a:cs typeface="Avenir Book" charset="0"/>
                        </a:rPr>
                        <a:t>)</a:t>
                      </a:r>
                      <a:endParaRPr kumimoji="0" lang="en-US" sz="1400" b="0" i="0" u="none" strike="noStrike" cap="none" normalizeH="0" baseline="0" dirty="0">
                        <a:ln>
                          <a:noFill/>
                        </a:ln>
                        <a:solidFill>
                          <a:schemeClr val="tx1">
                            <a:lumMod val="75000"/>
                            <a:lumOff val="25000"/>
                          </a:schemeClr>
                        </a:solidFill>
                        <a:effectLst/>
                        <a:latin typeface="Avenir Book" charset="0"/>
                        <a:ea typeface="Avenir Book" charset="0"/>
                        <a:cs typeface="Avenir Book" charset="0"/>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sp>
        <p:nvSpPr>
          <p:cNvPr id="23594" name="Rectangle 2"/>
          <p:cNvSpPr>
            <a:spLocks noChangeArrowheads="1"/>
          </p:cNvSpPr>
          <p:nvPr/>
        </p:nvSpPr>
        <p:spPr bwMode="auto">
          <a:xfrm>
            <a:off x="609600" y="152401"/>
            <a:ext cx="8108949" cy="1046248"/>
          </a:xfrm>
          <a:prstGeom prst="rect">
            <a:avLst/>
          </a:prstGeom>
          <a:solidFill>
            <a:schemeClr val="accent1">
              <a:lumMod val="20000"/>
              <a:lumOff val="80000"/>
            </a:schemeClr>
          </a:solidFill>
          <a:ln w="9525">
            <a:noFill/>
            <a:miter lim="800000"/>
            <a:headEnd/>
            <a:tailEnd/>
          </a:ln>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prstClr val="black">
                  <a:lumMod val="75000"/>
                  <a:lumOff val="25000"/>
                </a:prstClr>
              </a:solidFill>
              <a:effectLst/>
              <a:uLnTx/>
              <a:uFillTx/>
              <a:latin typeface="Avenir Book" charset="0"/>
              <a:ea typeface="Avenir Book" charset="0"/>
              <a:cs typeface="Avenir Book"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lumMod val="75000"/>
                    <a:lumOff val="25000"/>
                  </a:prstClr>
                </a:solidFill>
                <a:effectLst/>
                <a:uLnTx/>
                <a:uFillTx/>
                <a:latin typeface="Avenir Book" charset="0"/>
                <a:ea typeface="Avenir Book" charset="0"/>
                <a:cs typeface="Avenir Book" charset="0"/>
              </a:rPr>
              <a:t>What Indications Have Driven the </a:t>
            </a:r>
            <a:r>
              <a:rPr kumimoji="0" lang="en-US" sz="3000" b="1" i="0" u="none" strike="noStrike" kern="1200" cap="none" spc="0" normalizeH="0" baseline="0" noProof="0" dirty="0">
                <a:ln>
                  <a:noFill/>
                </a:ln>
                <a:solidFill>
                  <a:prstClr val="black">
                    <a:lumMod val="75000"/>
                    <a:lumOff val="25000"/>
                  </a:prstClr>
                </a:solidFill>
                <a:effectLst/>
                <a:uLnTx/>
                <a:uFillTx/>
                <a:latin typeface="Avenir Book" charset="0"/>
                <a:ea typeface="Avenir Book" charset="0"/>
                <a:cs typeface="Avenir Book" charset="0"/>
              </a:rPr>
              <a:t>RISE</a:t>
            </a:r>
            <a:r>
              <a:rPr kumimoji="0" lang="en-US" sz="3000" b="0" i="0" u="none" strike="noStrike" kern="1200" cap="none" spc="0" normalizeH="0" baseline="0" noProof="0" dirty="0">
                <a:ln>
                  <a:noFill/>
                </a:ln>
                <a:solidFill>
                  <a:prstClr val="black">
                    <a:lumMod val="75000"/>
                    <a:lumOff val="25000"/>
                  </a:prstClr>
                </a:solidFill>
                <a:effectLst/>
                <a:uLnTx/>
                <a:uFillTx/>
                <a:latin typeface="Avenir Book" charset="0"/>
                <a:ea typeface="Avenir Book" charset="0"/>
                <a:cs typeface="Avenir Book" charset="0"/>
              </a:rPr>
              <a:t> in 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2"/>
          <p:cNvSpPr txBox="1">
            <a:spLocks/>
          </p:cNvSpPr>
          <p:nvPr/>
        </p:nvSpPr>
        <p:spPr>
          <a:xfrm>
            <a:off x="8115300" y="6454775"/>
            <a:ext cx="93345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780212E-2FEA-1E47-8FD3-306716976148}" type="slidenum">
              <a:rPr kumimoji="0" lang="en-US" sz="1600" b="0" i="0" u="none" strike="noStrike" kern="1200" cap="none" spc="0" normalizeH="0" baseline="0" noProof="0" smtClean="0">
                <a:ln>
                  <a:noFill/>
                </a:ln>
                <a:solidFill>
                  <a:srgbClr val="7C7C7C"/>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600" b="0" i="0" u="none" strike="noStrike" kern="1200" cap="none" spc="0" normalizeH="0" baseline="0" noProof="0" dirty="0">
              <a:ln>
                <a:noFill/>
              </a:ln>
              <a:solidFill>
                <a:srgbClr val="7C7C7C"/>
              </a:solidFill>
              <a:effectLst/>
              <a:uLnTx/>
              <a:uFillTx/>
              <a:latin typeface="Calibri" panose="020F0502020204030204"/>
              <a:ea typeface="+mn-ea"/>
              <a:cs typeface="+mn-cs"/>
            </a:endParaRPr>
          </a:p>
        </p:txBody>
      </p:sp>
      <p:sp>
        <p:nvSpPr>
          <p:cNvPr id="2" name="TextBox 1"/>
          <p:cNvSpPr txBox="1"/>
          <p:nvPr/>
        </p:nvSpPr>
        <p:spPr>
          <a:xfrm>
            <a:off x="5753100" y="3467100"/>
            <a:ext cx="1041400" cy="523220"/>
          </a:xfrm>
          <a:prstGeom prst="rect">
            <a:avLst/>
          </a:prstGeom>
          <a:solidFill>
            <a:srgbClr val="D9E3F3"/>
          </a:solidFill>
          <a:ln>
            <a:solidFill>
              <a:srgbClr val="FF000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60%!</a:t>
            </a:r>
          </a:p>
        </p:txBody>
      </p:sp>
    </p:spTree>
    <p:extLst>
      <p:ext uri="{BB962C8B-B14F-4D97-AF65-F5344CB8AC3E}">
        <p14:creationId xmlns:p14="http://schemas.microsoft.com/office/powerpoint/2010/main" val="371239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94" name="Rectangle 2"/>
          <p:cNvSpPr>
            <a:spLocks noChangeArrowheads="1"/>
          </p:cNvSpPr>
          <p:nvPr/>
        </p:nvSpPr>
        <p:spPr bwMode="auto">
          <a:xfrm>
            <a:off x="666750" y="228600"/>
            <a:ext cx="7962900" cy="1154141"/>
          </a:xfrm>
          <a:prstGeom prst="rect">
            <a:avLst/>
          </a:prstGeom>
          <a:solidFill>
            <a:schemeClr val="accent1">
              <a:lumMod val="20000"/>
              <a:lumOff val="80000"/>
            </a:schemeClr>
          </a:solidFill>
          <a:ln w="9525">
            <a:noFill/>
            <a:miter lim="800000"/>
            <a:headEnd/>
            <a:tailEnd/>
          </a:ln>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lumMod val="75000"/>
                    <a:lumOff val="25000"/>
                  </a:prstClr>
                </a:solidFill>
                <a:effectLst/>
                <a:uLnTx/>
                <a:uFillTx/>
                <a:latin typeface="Avenir Book" charset="0"/>
                <a:ea typeface="Avenir Book" charset="0"/>
                <a:cs typeface="Avenir Book" charset="0"/>
              </a:rPr>
              <a:t>What Indications Drive the </a:t>
            </a:r>
            <a:r>
              <a:rPr kumimoji="0" lang="en-US" sz="3000" b="1" i="0" u="none" strike="noStrike" kern="1200" cap="none" spc="0" normalizeH="0" baseline="0" noProof="0" dirty="0">
                <a:ln>
                  <a:noFill/>
                </a:ln>
                <a:solidFill>
                  <a:prstClr val="black">
                    <a:lumMod val="75000"/>
                    <a:lumOff val="25000"/>
                  </a:prstClr>
                </a:solidFill>
                <a:effectLst/>
                <a:uLnTx/>
                <a:uFillTx/>
                <a:latin typeface="Avenir Book" charset="0"/>
                <a:ea typeface="Avenir Book" charset="0"/>
                <a:cs typeface="Avenir Book" charset="0"/>
              </a:rPr>
              <a:t>VARIATION </a:t>
            </a:r>
            <a:r>
              <a:rPr kumimoji="0" lang="en-US" sz="3000" b="0" i="0" u="none" strike="noStrike" kern="1200" cap="none" spc="0" normalizeH="0" baseline="0" noProof="0" dirty="0">
                <a:ln>
                  <a:noFill/>
                </a:ln>
                <a:solidFill>
                  <a:prstClr val="black">
                    <a:lumMod val="75000"/>
                    <a:lumOff val="25000"/>
                  </a:prstClr>
                </a:solidFill>
                <a:effectLst/>
                <a:uLnTx/>
                <a:uFillTx/>
                <a:latin typeface="Avenir Book" charset="0"/>
                <a:ea typeface="Avenir Book" charset="0"/>
                <a:cs typeface="Avenir Book" charset="0"/>
              </a:rPr>
              <a:t>in CS?</a:t>
            </a: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2"/>
          <p:cNvSpPr txBox="1">
            <a:spLocks/>
          </p:cNvSpPr>
          <p:nvPr/>
        </p:nvSpPr>
        <p:spPr>
          <a:xfrm>
            <a:off x="8115300" y="6454775"/>
            <a:ext cx="93345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780212E-2FEA-1E47-8FD3-306716976148}" type="slidenum">
              <a:rPr kumimoji="0" lang="en-US" sz="1600" b="0" i="0" u="none" strike="noStrike" kern="1200" cap="none" spc="0" normalizeH="0" baseline="0" noProof="0" smtClean="0">
                <a:ln>
                  <a:noFill/>
                </a:ln>
                <a:solidFill>
                  <a:srgbClr val="7C7C7C"/>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600" b="0" i="0" u="none" strike="noStrike" kern="1200" cap="none" spc="0" normalizeH="0" baseline="0" noProof="0" dirty="0">
              <a:ln>
                <a:noFill/>
              </a:ln>
              <a:solidFill>
                <a:srgbClr val="7C7C7C"/>
              </a:solidFill>
              <a:effectLst/>
              <a:uLnTx/>
              <a:uFillTx/>
              <a:latin typeface="Calibri" panose="020F0502020204030204"/>
              <a:ea typeface="+mn-ea"/>
              <a:cs typeface="+mn-cs"/>
            </a:endParaRPr>
          </a:p>
        </p:txBody>
      </p:sp>
      <p:graphicFrame>
        <p:nvGraphicFramePr>
          <p:cNvPr id="6" name="Group 58"/>
          <p:cNvGraphicFramePr>
            <a:graphicFrameLocks noGrp="1"/>
          </p:cNvGraphicFramePr>
          <p:nvPr>
            <p:ph idx="4294967295"/>
          </p:nvPr>
        </p:nvGraphicFramePr>
        <p:xfrm>
          <a:off x="504623" y="1352550"/>
          <a:ext cx="8229600" cy="4648200"/>
        </p:xfrm>
        <a:graphic>
          <a:graphicData uri="http://schemas.openxmlformats.org/drawingml/2006/table">
            <a:tbl>
              <a:tblPr/>
              <a:tblGrid>
                <a:gridCol w="2868613">
                  <a:extLst>
                    <a:ext uri="{9D8B030D-6E8A-4147-A177-3AD203B41FA5}">
                      <a16:colId xmlns:a16="http://schemas.microsoft.com/office/drawing/2014/main" val="20000"/>
                    </a:ext>
                  </a:extLst>
                </a:gridCol>
                <a:gridCol w="1662112">
                  <a:extLst>
                    <a:ext uri="{9D8B030D-6E8A-4147-A177-3AD203B41FA5}">
                      <a16:colId xmlns:a16="http://schemas.microsoft.com/office/drawing/2014/main" val="20001"/>
                    </a:ext>
                  </a:extLst>
                </a:gridCol>
                <a:gridCol w="1660525">
                  <a:extLst>
                    <a:ext uri="{9D8B030D-6E8A-4147-A177-3AD203B41FA5}">
                      <a16:colId xmlns:a16="http://schemas.microsoft.com/office/drawing/2014/main" val="20002"/>
                    </a:ext>
                  </a:extLst>
                </a:gridCol>
                <a:gridCol w="2038350">
                  <a:extLst>
                    <a:ext uri="{9D8B030D-6E8A-4147-A177-3AD203B41FA5}">
                      <a16:colId xmlns:a16="http://schemas.microsoft.com/office/drawing/2014/main" val="20003"/>
                    </a:ext>
                  </a:extLst>
                </a:gridCol>
              </a:tblGrid>
              <a:tr h="853440">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109" charset="2"/>
                        <a:buNone/>
                        <a:tabLst/>
                      </a:pPr>
                      <a:br>
                        <a:rPr kumimoji="0" lang="en-US" sz="20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br>
                      <a:r>
                        <a:rPr kumimoji="0" lang="en-US" sz="20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CS Indication</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109" charset="2"/>
                        <a:buNone/>
                        <a:tabLst/>
                      </a:pPr>
                      <a:r>
                        <a:rPr kumimoji="0" lang="en-US" sz="20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Proportion of </a:t>
                      </a:r>
                      <a:r>
                        <a:rPr kumimoji="0" lang="en-US" sz="2000" b="0" i="0" u="sng"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Overall</a:t>
                      </a:r>
                      <a:r>
                        <a:rPr kumimoji="0" lang="en-US" sz="20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 CS 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109" charset="2"/>
                        <a:buNone/>
                        <a:tabLst/>
                      </a:pPr>
                      <a:r>
                        <a:rPr kumimoji="0" lang="en-US" sz="20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Proportion of </a:t>
                      </a:r>
                      <a:r>
                        <a:rPr kumimoji="0" lang="en-US" sz="2000" b="0" i="0" u="sng"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Primary</a:t>
                      </a:r>
                      <a:r>
                        <a:rPr kumimoji="0" lang="en-US" sz="20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 CS 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109" charset="2"/>
                        <a:buNone/>
                        <a:tabLst/>
                      </a:pPr>
                      <a:r>
                        <a:rPr kumimoji="0" lang="en-US" sz="20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CS Rate for </a:t>
                      </a:r>
                      <a:r>
                        <a:rPr kumimoji="0" lang="en-US" sz="2000" b="0" i="0" u="sng"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this</a:t>
                      </a:r>
                      <a:r>
                        <a:rPr kumimoji="0" lang="en-US" sz="20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 Indication</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1800">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109" charset="2"/>
                        <a:buNone/>
                        <a:tabLst/>
                      </a:pPr>
                      <a:r>
                        <a:rPr kumimoji="0" lang="en-US" sz="20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Repeat (prior)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109" charset="2"/>
                        <a:buNone/>
                        <a:tabLst/>
                      </a:pPr>
                      <a:r>
                        <a:rPr kumimoji="0" lang="en-US" sz="20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30-35%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109" charset="2"/>
                        <a:buNone/>
                        <a:tabLst/>
                      </a:pPr>
                      <a:r>
                        <a:rPr kumimoji="0" lang="en-US" sz="20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109" charset="2"/>
                        <a:buNone/>
                        <a:tabLst/>
                      </a:pPr>
                      <a:r>
                        <a:rPr kumimoji="0" lang="en-US" sz="20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1800">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109" charset="2"/>
                        <a:buNone/>
                        <a:tabLst/>
                      </a:pPr>
                      <a:r>
                        <a:rPr kumimoji="0" lang="ja-JP" altLang="en-US" sz="24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a:t>
                      </a:r>
                      <a:r>
                        <a:rPr kumimoji="0" lang="en-US" altLang="ja-JP" sz="24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Abnormal Labor</a:t>
                      </a:r>
                      <a:r>
                        <a:rPr kumimoji="0" lang="ja-JP" altLang="en-US" sz="24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a:t>
                      </a:r>
                      <a:br>
                        <a:rPr kumimoji="0" lang="en-US" altLang="ja-JP" sz="24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br>
                      <a:r>
                        <a:rPr kumimoji="0" lang="en-US" altLang="ja-JP" sz="24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   (CPD/FTP)</a:t>
                      </a:r>
                      <a:endParaRPr kumimoji="0" lang="en-US" sz="24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109" charset="2"/>
                        <a:buNone/>
                        <a:tabLst/>
                      </a:pPr>
                      <a:r>
                        <a:rPr kumimoji="0" lang="en-US" sz="24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25-30%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109" charset="2"/>
                        <a:buNone/>
                        <a:tabLst/>
                      </a:pPr>
                      <a:r>
                        <a:rPr kumimoji="0" lang="en-US" sz="2400" b="0" i="0" u="none" strike="noStrike" cap="none" normalizeH="0" baseline="0" dirty="0">
                          <a:ln>
                            <a:noFill/>
                          </a:ln>
                          <a:solidFill>
                            <a:srgbClr val="000000"/>
                          </a:solidFill>
                          <a:effectLst/>
                          <a:latin typeface="Arial"/>
                          <a:ea typeface="ＭＳ Ｐゴシック"/>
                          <a:cs typeface="ＭＳ Ｐゴシック" pitchFamily="-109" charset="-128"/>
                        </a:rPr>
                        <a:t>35-45%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109" charset="2"/>
                        <a:buNone/>
                        <a:tabLst/>
                      </a:pPr>
                      <a:r>
                        <a:rPr kumimoji="0" lang="en-US" sz="2400" b="0" i="0" u="none" strike="noStrike" cap="none" normalizeH="0" baseline="0" dirty="0">
                          <a:ln>
                            <a:noFill/>
                          </a:ln>
                          <a:solidFill>
                            <a:srgbClr val="FF0000"/>
                          </a:solidFill>
                          <a:effectLst/>
                          <a:latin typeface="Arial" pitchFamily="-109" charset="0"/>
                          <a:ea typeface="ＭＳ Ｐゴシック" pitchFamily="-109" charset="-128"/>
                          <a:cs typeface="ＭＳ Ｐゴシック" pitchFamily="-109" charset="-128"/>
                        </a:rPr>
                        <a:t>Highly variable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2"/>
                  </a:ext>
                </a:extLst>
              </a:tr>
              <a:tr h="431800">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109" charset="2"/>
                        <a:buNone/>
                        <a:tabLst/>
                      </a:pPr>
                      <a:r>
                        <a:rPr kumimoji="0" lang="en-US" altLang="ja-JP" sz="24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Fetal Intolerance of </a:t>
                      </a:r>
                      <a:br>
                        <a:rPr kumimoji="0" lang="en-US" altLang="ja-JP" sz="24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br>
                      <a:r>
                        <a:rPr kumimoji="0" lang="en-US" altLang="ja-JP" sz="24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   labor</a:t>
                      </a:r>
                      <a:endParaRPr kumimoji="0" lang="en-US" sz="24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109" charset="2"/>
                        <a:buNone/>
                        <a:tabLst/>
                      </a:pPr>
                      <a:r>
                        <a:rPr kumimoji="0" lang="en-US" sz="24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10-15%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109" charset="2"/>
                        <a:buNone/>
                        <a:tabLst/>
                      </a:pPr>
                      <a:r>
                        <a:rPr kumimoji="0" lang="en-US" sz="24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15-20%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109" charset="2"/>
                        <a:buNone/>
                        <a:tabLst/>
                      </a:pPr>
                      <a:r>
                        <a:rPr kumimoji="0" lang="en-US" sz="2400" b="0" i="0" u="none" strike="noStrike" cap="none" normalizeH="0" baseline="0" dirty="0">
                          <a:ln>
                            <a:noFill/>
                          </a:ln>
                          <a:solidFill>
                            <a:srgbClr val="FF0000"/>
                          </a:solidFill>
                          <a:effectLst/>
                          <a:latin typeface="Arial" pitchFamily="-109" charset="0"/>
                          <a:ea typeface="ＭＳ Ｐゴシック" pitchFamily="-109" charset="-128"/>
                          <a:cs typeface="ＭＳ Ｐゴシック" pitchFamily="-109" charset="-128"/>
                        </a:rPr>
                        <a:t>Highly variable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3"/>
                  </a:ext>
                </a:extLst>
              </a:tr>
              <a:tr h="431800">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109" charset="2"/>
                        <a:buNone/>
                        <a:tabLst/>
                      </a:pPr>
                      <a:r>
                        <a:rPr kumimoji="0" lang="en-US" sz="20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Breech/Transverse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109" charset="2"/>
                        <a:buNone/>
                        <a:tabLst/>
                      </a:pPr>
                      <a:r>
                        <a:rPr kumimoji="0" lang="en-US" sz="2000" b="0" i="0" u="none" strike="noStrike" cap="none" normalizeH="0" baseline="0" dirty="0">
                          <a:ln>
                            <a:noFill/>
                          </a:ln>
                          <a:solidFill>
                            <a:srgbClr val="000000"/>
                          </a:solidFill>
                          <a:effectLst/>
                          <a:latin typeface="Arial"/>
                          <a:ea typeface="ＭＳ Ｐゴシック"/>
                          <a:cs typeface="ＭＳ Ｐゴシック" pitchFamily="-109" charset="-128"/>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109" charset="2"/>
                        <a:buNone/>
                        <a:tabLst/>
                      </a:pPr>
                      <a:r>
                        <a:rPr kumimoji="0" lang="en-US" sz="20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15-20%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109" charset="2"/>
                        <a:buNone/>
                        <a:tabLst/>
                      </a:pPr>
                      <a:r>
                        <a:rPr kumimoji="0" lang="en-US" sz="2000" b="0" i="0" u="none" strike="noStrike" cap="none" normalizeH="0" baseline="0" dirty="0">
                          <a:ln>
                            <a:noFill/>
                          </a:ln>
                          <a:solidFill>
                            <a:srgbClr val="000000"/>
                          </a:solidFill>
                          <a:effectLst/>
                          <a:latin typeface="Arial"/>
                          <a:ea typeface="ＭＳ Ｐゴシック"/>
                          <a:cs typeface="ＭＳ Ｐゴシック" pitchFamily="-109" charset="-128"/>
                        </a:rPr>
                        <a:t>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1800">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109" charset="2"/>
                        <a:buNone/>
                        <a:tabLst/>
                      </a:pPr>
                      <a:r>
                        <a:rPr kumimoji="0" lang="en-US" sz="20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Multiple Gestation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109" charset="2"/>
                        <a:buNone/>
                        <a:tabLst/>
                      </a:pPr>
                      <a:r>
                        <a:rPr kumimoji="0" lang="en-US" sz="2000" b="0" i="0" u="none" strike="noStrike" cap="none" normalizeH="0" baseline="0" dirty="0">
                          <a:ln>
                            <a:noFill/>
                          </a:ln>
                          <a:solidFill>
                            <a:srgbClr val="000000"/>
                          </a:solidFill>
                          <a:effectLst/>
                          <a:latin typeface="Arial"/>
                          <a:ea typeface="ＭＳ Ｐゴシック"/>
                          <a:cs typeface="ＭＳ Ｐゴシック" pitchFamily="-109" charset="-128"/>
                        </a:rPr>
                        <a:t>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109" charset="2"/>
                        <a:buNone/>
                        <a:tabLst/>
                      </a:pPr>
                      <a:r>
                        <a:rPr kumimoji="0" lang="en-US" sz="2000" b="0" i="0" u="none" strike="noStrike" cap="none" normalizeH="0" baseline="0" dirty="0">
                          <a:ln>
                            <a:noFill/>
                          </a:ln>
                          <a:solidFill>
                            <a:srgbClr val="000000"/>
                          </a:solidFill>
                          <a:effectLst/>
                          <a:latin typeface="Arial"/>
                          <a:ea typeface="ＭＳ Ｐゴシック"/>
                          <a:cs typeface="ＭＳ Ｐゴシック" pitchFamily="-109" charset="-128"/>
                        </a:rPr>
                        <a:t>10-15%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109" charset="2"/>
                        <a:buNone/>
                        <a:tabLst/>
                      </a:pPr>
                      <a:r>
                        <a:rPr kumimoji="0" lang="en-US" sz="2000" b="0" i="0" u="none" strike="noStrike" cap="none" normalizeH="0" baseline="0" dirty="0">
                          <a:ln>
                            <a:noFill/>
                          </a:ln>
                          <a:solidFill>
                            <a:srgbClr val="000000"/>
                          </a:solidFill>
                          <a:effectLst/>
                          <a:latin typeface="Arial"/>
                          <a:ea typeface="ＭＳ Ｐゴシック"/>
                          <a:cs typeface="ＭＳ Ｐゴシック" pitchFamily="-109" charset="-128"/>
                        </a:rPr>
                        <a:t>60-80%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10533">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109" charset="2"/>
                        <a:buNone/>
                        <a:tabLst/>
                      </a:pPr>
                      <a:r>
                        <a:rPr kumimoji="0" lang="en-US" sz="2000" b="0" i="0" u="none" strike="noStrike" cap="none" normalizeH="0" baseline="0" dirty="0">
                          <a:ln>
                            <a:noFill/>
                          </a:ln>
                          <a:solidFill>
                            <a:srgbClr val="000000"/>
                          </a:solidFill>
                          <a:effectLst/>
                          <a:latin typeface="Arial"/>
                          <a:ea typeface="ＭＳ Ｐゴシック"/>
                          <a:cs typeface="ＭＳ Ｐゴシック" pitchFamily="-109" charset="-128"/>
                        </a:rPr>
                        <a:t>Other: Placenta Previa,</a:t>
                      </a:r>
                      <a:br>
                        <a:rPr kumimoji="0" lang="en-US" normalizeH="0" dirty="0">
                          <a:ln>
                            <a:noFill/>
                          </a:ln>
                          <a:effectLst/>
                        </a:rPr>
                      </a:br>
                      <a:r>
                        <a:rPr kumimoji="0" lang="en-US" sz="2000" b="0" i="0" u="none" strike="noStrike" cap="none" normalizeH="0" baseline="0" dirty="0">
                          <a:ln>
                            <a:noFill/>
                          </a:ln>
                          <a:solidFill>
                            <a:srgbClr val="000000"/>
                          </a:solidFill>
                          <a:effectLst/>
                          <a:latin typeface="Arial"/>
                          <a:ea typeface="ＭＳ Ｐゴシック"/>
                          <a:cs typeface="ＭＳ Ｐゴシック" pitchFamily="-109" charset="-128"/>
                        </a:rPr>
                        <a:t>    Herpes, </a:t>
                      </a:r>
                      <a:r>
                        <a:rPr kumimoji="0" lang="en-US" sz="2000" b="0" i="0" u="none" strike="noStrike" cap="none" normalizeH="0" baseline="0" dirty="0" err="1">
                          <a:ln>
                            <a:noFill/>
                          </a:ln>
                          <a:solidFill>
                            <a:srgbClr val="000000"/>
                          </a:solidFill>
                          <a:effectLst/>
                          <a:latin typeface="Arial"/>
                          <a:ea typeface="ＭＳ Ｐゴシック"/>
                          <a:cs typeface="ＭＳ Ｐゴシック" pitchFamily="-109" charset="-128"/>
                        </a:rPr>
                        <a:t>etc</a:t>
                      </a:r>
                      <a:endParaRPr kumimoji="0" lang="en-US" sz="2000" b="0" i="0" u="none" strike="noStrike" cap="none" normalizeH="0" baseline="0" dirty="0">
                        <a:ln>
                          <a:noFill/>
                        </a:ln>
                        <a:solidFill>
                          <a:srgbClr val="000000"/>
                        </a:solidFill>
                        <a:effectLst/>
                        <a:latin typeface="Arial"/>
                        <a:ea typeface="ＭＳ Ｐゴシック"/>
                        <a:cs typeface="ＭＳ Ｐゴシック" pitchFamily="-109"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109" charset="2"/>
                        <a:buNone/>
                        <a:tabLst/>
                      </a:pPr>
                      <a:r>
                        <a:rPr kumimoji="0" lang="en-US" sz="20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109" charset="2"/>
                        <a:buNone/>
                        <a:tabLst/>
                      </a:pPr>
                      <a:r>
                        <a:rPr kumimoji="0" lang="en-US" sz="20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109" charset="2"/>
                        <a:buNone/>
                        <a:tabLst/>
                      </a:pPr>
                      <a:r>
                        <a:rPr kumimoji="0" lang="en-US" sz="20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7" name="TextBox 6"/>
          <p:cNvSpPr txBox="1"/>
          <p:nvPr/>
        </p:nvSpPr>
        <p:spPr>
          <a:xfrm>
            <a:off x="6007100" y="3556020"/>
            <a:ext cx="1104900" cy="523220"/>
          </a:xfrm>
          <a:prstGeom prst="rect">
            <a:avLst/>
          </a:prstGeom>
          <a:solidFill>
            <a:srgbClr val="D9E3F3"/>
          </a:solidFill>
          <a:ln>
            <a:solidFill>
              <a:srgbClr val="FF000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60%!</a:t>
            </a:r>
          </a:p>
        </p:txBody>
      </p:sp>
    </p:spTree>
    <p:extLst>
      <p:ext uri="{BB962C8B-B14F-4D97-AF65-F5344CB8AC3E}">
        <p14:creationId xmlns:p14="http://schemas.microsoft.com/office/powerpoint/2010/main" val="465857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4724" y="114300"/>
            <a:ext cx="5295900" cy="381000"/>
          </a:xfrm>
        </p:spPr>
        <p:txBody>
          <a:bodyPr>
            <a:normAutofit fontScale="90000"/>
          </a:bodyPr>
          <a:lstStyle/>
          <a:p>
            <a:br>
              <a:rPr lang="en-US" dirty="0"/>
            </a:br>
            <a:r>
              <a:rPr lang="en-US" dirty="0"/>
              <a:t>Research Says Yes</a:t>
            </a:r>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b="-271"/>
          <a:stretch/>
        </p:blipFill>
        <p:spPr>
          <a:xfrm>
            <a:off x="304800" y="867401"/>
            <a:ext cx="3138020" cy="4724400"/>
          </a:xfrm>
        </p:spPr>
      </p:pic>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00332C6-A5C1-4D88-ADCE-6F3163D8595A}" type="slidenum">
              <a:rPr kumimoji="0" lang="en-US" sz="1200" b="0" i="0" u="none" strike="noStrike" kern="1200" cap="none" spc="0" normalizeH="0" baseline="0" noProof="0" smtClean="0">
                <a:ln>
                  <a:noFill/>
                </a:ln>
                <a:solidFill>
                  <a:prstClr val="white"/>
                </a:solidFill>
                <a:effectLst/>
                <a:uLnTx/>
                <a:uFillTx/>
                <a:latin typeface="Gill Sans MT"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white"/>
              </a:solidFill>
              <a:effectLst/>
              <a:uLnTx/>
              <a:uFillTx/>
              <a:latin typeface="Gill Sans MT" pitchFamily="34" charset="0"/>
              <a:ea typeface="+mn-ea"/>
              <a:cs typeface="+mn-cs"/>
            </a:endParaRPr>
          </a:p>
        </p:txBody>
      </p:sp>
      <p:sp>
        <p:nvSpPr>
          <p:cNvPr id="9" name="Content Placeholder 2"/>
          <p:cNvSpPr txBox="1">
            <a:spLocks/>
          </p:cNvSpPr>
          <p:nvPr/>
        </p:nvSpPr>
        <p:spPr>
          <a:xfrm>
            <a:off x="3515733" y="911240"/>
            <a:ext cx="5199641" cy="5195294"/>
          </a:xfrm>
          <a:prstGeom prst="rect">
            <a:avLst/>
          </a:prstGeom>
        </p:spPr>
        <p:txBody>
          <a:bodyPr vert="horz" lIns="91440" tIns="45720" rIns="91440" bIns="45720" rtlCol="0" anchor="t">
            <a:normAutofit fontScale="92500" lnSpcReduction="10000"/>
          </a:bodyPr>
          <a:lstStyle>
            <a:lvl1pPr marL="342900" indent="-342900" algn="l" defTabSz="914400" rtl="0" eaLnBrk="1" latinLnBrk="0" hangingPunct="1">
              <a:spcBef>
                <a:spcPct val="20000"/>
              </a:spcBef>
              <a:buFontTx/>
              <a:buBlip>
                <a:blip r:embed="rId3"/>
              </a:buBlip>
              <a:defRPr sz="3000" kern="1200">
                <a:solidFill>
                  <a:schemeClr val="tx1"/>
                </a:solidFill>
                <a:latin typeface="Gill Sans MT" pitchFamily="34" charset="0"/>
                <a:ea typeface="+mn-ea"/>
                <a:cs typeface="+mn-cs"/>
              </a:defRPr>
            </a:lvl1pPr>
            <a:lvl2pPr marL="742950" indent="-285750" algn="l" defTabSz="914400" rtl="0" eaLnBrk="1" latinLnBrk="0" hangingPunct="1">
              <a:spcBef>
                <a:spcPct val="20000"/>
              </a:spcBef>
              <a:buFontTx/>
              <a:buBlip>
                <a:blip r:embed="rId3"/>
              </a:buBlip>
              <a:defRPr sz="2800" kern="1200">
                <a:solidFill>
                  <a:schemeClr val="tx1"/>
                </a:solidFill>
                <a:latin typeface="Gill Sans MT" pitchFamily="34" charset="0"/>
                <a:ea typeface="+mn-ea"/>
                <a:cs typeface="+mn-cs"/>
              </a:defRPr>
            </a:lvl2pPr>
            <a:lvl3pPr marL="1143000" indent="-228600" algn="l" defTabSz="914400" rtl="0" eaLnBrk="1" latinLnBrk="0" hangingPunct="1">
              <a:spcBef>
                <a:spcPct val="20000"/>
              </a:spcBef>
              <a:buFontTx/>
              <a:buBlip>
                <a:blip r:embed="rId3"/>
              </a:buBlip>
              <a:defRPr sz="2400" kern="1200">
                <a:solidFill>
                  <a:schemeClr val="tx1"/>
                </a:solidFill>
                <a:latin typeface="Gill Sans MT" pitchFamily="34" charset="0"/>
                <a:ea typeface="+mn-ea"/>
                <a:cs typeface="+mn-cs"/>
              </a:defRPr>
            </a:lvl3pPr>
            <a:lvl4pPr marL="1600200" indent="-228600" algn="l" defTabSz="914400" rtl="0" eaLnBrk="1" latinLnBrk="0" hangingPunct="1">
              <a:spcBef>
                <a:spcPct val="20000"/>
              </a:spcBef>
              <a:buFontTx/>
              <a:buBlip>
                <a:blip r:embed="rId3"/>
              </a:buBlip>
              <a:defRPr sz="2000" kern="1200">
                <a:solidFill>
                  <a:schemeClr val="tx1"/>
                </a:solidFill>
                <a:latin typeface="Gill Sans MT" pitchFamily="34" charset="0"/>
                <a:ea typeface="+mn-ea"/>
                <a:cs typeface="+mn-cs"/>
              </a:defRPr>
            </a:lvl4pPr>
            <a:lvl5pPr marL="2057400" indent="-228600" algn="l" defTabSz="914400" rtl="0" eaLnBrk="1" latinLnBrk="0" hangingPunct="1">
              <a:spcBef>
                <a:spcPct val="20000"/>
              </a:spcBef>
              <a:buFontTx/>
              <a:buBlip>
                <a:blip r:embed="rId3"/>
              </a:buBlip>
              <a:defRPr sz="20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a:ln>
                  <a:noFill/>
                </a:ln>
                <a:effectLst/>
                <a:uLnTx/>
                <a:uFillTx/>
                <a:latin typeface="Gill Sans MT"/>
              </a:rPr>
              <a:t>Retrospective analysis of 3,031 NTSV births and 72 </a:t>
            </a:r>
            <a:r>
              <a:rPr lang="en-US" sz="2800" dirty="0">
                <a:latin typeface="Gill Sans MT"/>
              </a:rPr>
              <a:t>RNs</a:t>
            </a:r>
            <a:endParaRPr lang="en-US" sz="2800" b="0" i="0" u="none" strike="noStrike" kern="1200" cap="none" spc="0" normalizeH="0" baseline="0" noProof="0" dirty="0">
              <a:ln>
                <a:noFill/>
              </a:ln>
              <a:effectLst/>
              <a:uLnTx/>
              <a:uFillTx/>
              <a:latin typeface="Gill Sans MT"/>
            </a:endParaRPr>
          </a:p>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a:ln>
                  <a:noFill/>
                </a:ln>
                <a:solidFill>
                  <a:prstClr val="black"/>
                </a:solidFill>
                <a:effectLst/>
                <a:uLnTx/>
                <a:uFillTx/>
                <a:latin typeface="Gill Sans MT" pitchFamily="34" charset="0"/>
                <a:ea typeface="+mn-ea"/>
                <a:cs typeface="+mn-cs"/>
              </a:rPr>
              <a:t>Tertiary care hospital </a:t>
            </a:r>
          </a:p>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a:ln>
                  <a:noFill/>
                </a:ln>
                <a:solidFill>
                  <a:srgbClr val="0070C0"/>
                </a:solidFill>
                <a:effectLst/>
                <a:uLnTx/>
                <a:uFillTx/>
                <a:latin typeface="Gill Sans MT"/>
              </a:rPr>
              <a:t>Threefold variation in cesarean rates across L&amp;D </a:t>
            </a:r>
            <a:r>
              <a:rPr lang="en-US" sz="2800" dirty="0">
                <a:solidFill>
                  <a:srgbClr val="0070C0"/>
                </a:solidFill>
                <a:latin typeface="Gill Sans MT"/>
              </a:rPr>
              <a:t>RN-Ranged</a:t>
            </a:r>
            <a:r>
              <a:rPr kumimoji="0" lang="en-US" sz="2800" b="0" i="0" u="none" strike="noStrike" kern="1200" cap="none" spc="0" normalizeH="0" baseline="0" noProof="0" dirty="0">
                <a:ln>
                  <a:noFill/>
                </a:ln>
                <a:solidFill>
                  <a:srgbClr val="0070C0"/>
                </a:solidFill>
                <a:effectLst/>
                <a:uLnTx/>
                <a:uFillTx/>
                <a:latin typeface="Gill Sans MT"/>
              </a:rPr>
              <a:t> from 8.3% to 48%</a:t>
            </a:r>
            <a:endParaRPr lang="en-US" sz="2800" b="0" i="0" u="none" strike="noStrike" kern="1200" cap="none" spc="0" normalizeH="0" baseline="0" noProof="0" dirty="0">
              <a:ln>
                <a:noFill/>
              </a:ln>
              <a:solidFill>
                <a:srgbClr val="0070C0"/>
              </a:solidFill>
              <a:effectLst/>
              <a:uLnTx/>
              <a:uFillTx/>
            </a:endParaRPr>
          </a:p>
          <a:p>
            <a:pPr>
              <a:buChar char="•"/>
              <a:defRPr/>
            </a:pPr>
            <a:r>
              <a:rPr lang="en-US" dirty="0">
                <a:latin typeface="Gill Sans MT"/>
              </a:rPr>
              <a:t>No</a:t>
            </a:r>
            <a:r>
              <a:rPr kumimoji="0" lang="en-US" sz="3000" b="0" i="0" u="none" strike="noStrike" kern="1200" cap="none" spc="0" normalizeH="0" baseline="0" noProof="0" dirty="0">
                <a:ln>
                  <a:noFill/>
                </a:ln>
                <a:effectLst/>
                <a:uLnTx/>
                <a:uFillTx/>
                <a:latin typeface="Gill Sans MT"/>
              </a:rPr>
              <a:t> differences in </a:t>
            </a:r>
            <a:r>
              <a:rPr lang="en-US" dirty="0">
                <a:latin typeface="Gill Sans MT"/>
              </a:rPr>
              <a:t>GA,</a:t>
            </a:r>
            <a:r>
              <a:rPr kumimoji="0" lang="en-US" sz="3000" b="0" i="0" u="none" strike="noStrike" kern="1200" cap="none" spc="0" normalizeH="0" baseline="0" noProof="0" dirty="0">
                <a:ln>
                  <a:noFill/>
                </a:ln>
                <a:effectLst/>
                <a:uLnTx/>
                <a:uFillTx/>
                <a:latin typeface="Gill Sans MT"/>
              </a:rPr>
              <a:t> birth weight, or </a:t>
            </a:r>
            <a:r>
              <a:rPr lang="en-US" dirty="0" err="1">
                <a:latin typeface="Gill Sans MT"/>
              </a:rPr>
              <a:t>Apgars</a:t>
            </a:r>
            <a:r>
              <a:rPr kumimoji="0" lang="en-US" sz="3000" b="0" i="0" u="none" strike="noStrike" kern="1200" cap="none" spc="0" normalizeH="0" baseline="0" noProof="0" dirty="0">
                <a:ln>
                  <a:noFill/>
                </a:ln>
                <a:effectLst/>
                <a:uLnTx/>
                <a:uFillTx/>
                <a:latin typeface="Gill Sans MT"/>
              </a:rPr>
              <a:t> of the births amongst the four quartiles of </a:t>
            </a:r>
            <a:r>
              <a:rPr lang="en-US" dirty="0">
                <a:latin typeface="Gill Sans MT"/>
              </a:rPr>
              <a:t>RNs</a:t>
            </a:r>
            <a:r>
              <a:rPr kumimoji="0" lang="en-US" sz="3000" b="0" i="0" u="none" strike="noStrike" kern="1200" cap="none" spc="0" normalizeH="0" baseline="0" noProof="0" dirty="0">
                <a:ln>
                  <a:noFill/>
                </a:ln>
                <a:effectLst/>
                <a:uLnTx/>
                <a:uFillTx/>
                <a:latin typeface="Gill Sans MT"/>
              </a:rPr>
              <a:t>.</a:t>
            </a:r>
            <a:endParaRPr lang="en-US" sz="3000" b="0" i="0" u="none" strike="noStrike" kern="1200" cap="none" spc="0" normalizeH="0" baseline="0" noProof="0" dirty="0">
              <a:ln>
                <a:noFill/>
              </a:ln>
              <a:effectLst/>
              <a:uLnTx/>
              <a:uFillTx/>
              <a:latin typeface="Gill Sans MT"/>
            </a:endParaRPr>
          </a:p>
          <a:p>
            <a:pPr>
              <a:defRPr/>
            </a:pPr>
            <a:r>
              <a:rPr lang="en-US" dirty="0">
                <a:latin typeface="Gill Sans MT"/>
              </a:rPr>
              <a:t>Research ongoing: Edmonds et al,</a:t>
            </a:r>
            <a:r>
              <a:rPr lang="en-US" b="1" dirty="0">
                <a:latin typeface="Gill Sans MT"/>
              </a:rPr>
              <a:t> JOGNN(50)632;2021</a:t>
            </a:r>
            <a:endParaRPr lang="en-US" sz="3000" b="0" i="0" u="none" strike="noStrike" kern="1200" cap="none" spc="0" normalizeH="0" baseline="0" noProof="0" dirty="0">
              <a:ln>
                <a:noFill/>
              </a:ln>
              <a:effectLst/>
              <a:uLnTx/>
              <a:uFillTx/>
              <a:latin typeface="Gill Sans MT" pitchFamily="34" charset="0"/>
            </a:endParaRPr>
          </a:p>
          <a:p>
            <a:pPr>
              <a:defRPr/>
            </a:pPr>
            <a:endParaRPr lang="en-US" dirty="0">
              <a:solidFill>
                <a:prstClr val="black"/>
              </a:solidFill>
            </a:endParaRPr>
          </a:p>
          <a:p>
            <a:pPr>
              <a:defRPr/>
            </a:pPr>
            <a:endParaRPr lang="en-US" dirty="0">
              <a:solidFill>
                <a:prstClr val="black"/>
              </a:solidFill>
            </a:endParaRPr>
          </a:p>
        </p:txBody>
      </p:sp>
      <p:sp>
        <p:nvSpPr>
          <p:cNvPr id="10" name="TextBox 9"/>
          <p:cNvSpPr txBox="1"/>
          <p:nvPr/>
        </p:nvSpPr>
        <p:spPr>
          <a:xfrm>
            <a:off x="381000" y="5744201"/>
            <a:ext cx="32003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Edmonds et al. JOGNN 2017</a:t>
            </a:r>
          </a:p>
        </p:txBody>
      </p:sp>
    </p:spTree>
    <p:extLst>
      <p:ext uri="{BB962C8B-B14F-4D97-AF65-F5344CB8AC3E}">
        <p14:creationId xmlns:p14="http://schemas.microsoft.com/office/powerpoint/2010/main" val="4092409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08038"/>
          </a:xfrm>
        </p:spPr>
        <p:txBody>
          <a:bodyPr>
            <a:noAutofit/>
          </a:bodyPr>
          <a:lstStyle/>
          <a:p>
            <a:r>
              <a:rPr lang="en-US" sz="3600" dirty="0"/>
              <a:t>The nurse assigned to a patient may influence the likelihood of cesarean birth</a:t>
            </a:r>
          </a:p>
        </p:txBody>
      </p:sp>
      <p:sp>
        <p:nvSpPr>
          <p:cNvPr id="3" name="Content Placeholder 2"/>
          <p:cNvSpPr>
            <a:spLocks noGrp="1"/>
          </p:cNvSpPr>
          <p:nvPr>
            <p:ph idx="1"/>
          </p:nvPr>
        </p:nvSpPr>
        <p:spPr>
          <a:xfrm>
            <a:off x="457200" y="2133600"/>
            <a:ext cx="8229600" cy="3992563"/>
          </a:xfrm>
        </p:spPr>
        <p:txBody>
          <a:bodyPr vert="horz" lIns="91440" tIns="45720" rIns="91440" bIns="45720" rtlCol="0" anchor="t">
            <a:normAutofit lnSpcReduction="10000"/>
          </a:bodyPr>
          <a:lstStyle/>
          <a:p>
            <a:r>
              <a:rPr lang="en-US" dirty="0"/>
              <a:t>Nurses affect the clinical behaviors and labor management decisions of physicians</a:t>
            </a:r>
          </a:p>
          <a:p>
            <a:r>
              <a:rPr lang="en-US" dirty="0"/>
              <a:t>Nurses’ beliefs about birth</a:t>
            </a:r>
          </a:p>
          <a:p>
            <a:r>
              <a:rPr lang="en-US" dirty="0"/>
              <a:t>How much time nurse spends providing labor support vs other clinical duties </a:t>
            </a:r>
          </a:p>
          <a:p>
            <a:r>
              <a:rPr lang="en-US" dirty="0"/>
              <a:t>Skill and education level</a:t>
            </a:r>
          </a:p>
          <a:p>
            <a:pPr marL="0" indent="0" algn="ctr">
              <a:buNone/>
            </a:pPr>
            <a:r>
              <a:rPr lang="en-US" sz="2800" i="1" dirty="0"/>
              <a:t>“Nurses spend more time at the bedside than any other clinician.” </a:t>
            </a:r>
          </a:p>
          <a:p>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00332C6-A5C1-4D88-ADCE-6F3163D8595A}" type="slidenum">
              <a:rPr kumimoji="0" lang="en-US" sz="1200" b="0" i="0" u="none" strike="noStrike" kern="1200" cap="none" spc="0" normalizeH="0" baseline="0" noProof="0" smtClean="0">
                <a:ln>
                  <a:noFill/>
                </a:ln>
                <a:solidFill>
                  <a:prstClr val="white"/>
                </a:solidFill>
                <a:effectLst/>
                <a:uLnTx/>
                <a:uFillTx/>
                <a:latin typeface="Gill Sans MT"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white"/>
              </a:solidFill>
              <a:effectLst/>
              <a:uLnTx/>
              <a:uFillTx/>
              <a:latin typeface="Gill Sans MT" pitchFamily="34" charset="0"/>
              <a:ea typeface="+mn-ea"/>
              <a:cs typeface="+mn-cs"/>
            </a:endParaRPr>
          </a:p>
        </p:txBody>
      </p:sp>
    </p:spTree>
    <p:extLst>
      <p:ext uri="{BB962C8B-B14F-4D97-AF65-F5344CB8AC3E}">
        <p14:creationId xmlns:p14="http://schemas.microsoft.com/office/powerpoint/2010/main" val="3344241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2100" y="3008312"/>
            <a:ext cx="8610600" cy="2492990"/>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0"/>
              </a:spcAft>
              <a:buClr>
                <a:srgbClr val="FF6600"/>
              </a:buClr>
              <a:buSzTx/>
              <a:buFontTx/>
              <a:buNone/>
              <a:tabLst/>
              <a:defRPr/>
            </a:pPr>
            <a:r>
              <a:rPr kumimoji="0" lang="en-US" sz="2600" b="0" i="0" u="none" strike="noStrike" kern="1200" cap="none" spc="0" normalizeH="0" baseline="0" noProof="0" dirty="0">
                <a:ln>
                  <a:noFill/>
                </a:ln>
                <a:solidFill>
                  <a:prstClr val="black"/>
                </a:solidFill>
                <a:effectLst/>
                <a:uLnTx/>
                <a:uFillTx/>
                <a:latin typeface="Avenir Book"/>
                <a:ea typeface="+mn-ea"/>
                <a:cs typeface="Avenir Book"/>
              </a:rPr>
              <a:t>Alliance for Innovation in Maternity care (AIM) Safety Bundle for Safe Reduction of Cesarean </a:t>
            </a:r>
          </a:p>
          <a:p>
            <a:pPr marL="914400" marR="0" lvl="1" indent="-457200" algn="l" defTabSz="914400" rtl="0" eaLnBrk="1" fontAlgn="auto" latinLnBrk="0" hangingPunct="1">
              <a:lnSpc>
                <a:spcPct val="100000"/>
              </a:lnSpc>
              <a:spcBef>
                <a:spcPts val="0"/>
              </a:spcBef>
              <a:spcAft>
                <a:spcPts val="0"/>
              </a:spcAft>
              <a:buClr>
                <a:srgbClr val="FF6600"/>
              </a:buClr>
              <a:buSzTx/>
              <a:buFont typeface="Wingdings" charset="2"/>
              <a:buChar char="§"/>
              <a:tabLst/>
              <a:defRPr/>
            </a:pPr>
            <a:r>
              <a:rPr kumimoji="0" lang="en-US" sz="2600" b="1" i="0" u="none" strike="noStrike" kern="1200" cap="none" spc="0" normalizeH="0" baseline="0" noProof="0" dirty="0">
                <a:ln>
                  <a:noFill/>
                </a:ln>
                <a:solidFill>
                  <a:prstClr val="black"/>
                </a:solidFill>
                <a:effectLst/>
                <a:uLnTx/>
                <a:uFillTx/>
                <a:latin typeface="Avenir Book"/>
                <a:ea typeface="+mn-ea"/>
                <a:cs typeface="Avenir Book"/>
              </a:rPr>
              <a:t>Readiness</a:t>
            </a:r>
          </a:p>
          <a:p>
            <a:pPr marL="914400" marR="0" lvl="1" indent="-457200" algn="l" defTabSz="914400" rtl="0" eaLnBrk="1" fontAlgn="auto" latinLnBrk="0" hangingPunct="1">
              <a:lnSpc>
                <a:spcPct val="100000"/>
              </a:lnSpc>
              <a:spcBef>
                <a:spcPts val="0"/>
              </a:spcBef>
              <a:spcAft>
                <a:spcPts val="0"/>
              </a:spcAft>
              <a:buClr>
                <a:srgbClr val="FF6600"/>
              </a:buClr>
              <a:buSzTx/>
              <a:buFont typeface="Wingdings" charset="2"/>
              <a:buChar char="§"/>
              <a:tabLst/>
              <a:defRPr/>
            </a:pPr>
            <a:r>
              <a:rPr kumimoji="0" lang="en-US" sz="2600" b="1" i="0" u="none" strike="noStrike" kern="1200" cap="none" spc="0" normalizeH="0" baseline="0" noProof="0" dirty="0">
                <a:ln>
                  <a:noFill/>
                </a:ln>
                <a:solidFill>
                  <a:prstClr val="black"/>
                </a:solidFill>
                <a:effectLst/>
                <a:uLnTx/>
                <a:uFillTx/>
                <a:latin typeface="Avenir Book"/>
                <a:ea typeface="+mn-ea"/>
                <a:cs typeface="Avenir Book"/>
              </a:rPr>
              <a:t>Recognition and Prevention </a:t>
            </a:r>
          </a:p>
          <a:p>
            <a:pPr marL="914400" marR="0" lvl="1" indent="-457200" algn="l" defTabSz="914400" rtl="0" eaLnBrk="1" fontAlgn="auto" latinLnBrk="0" hangingPunct="1">
              <a:lnSpc>
                <a:spcPct val="100000"/>
              </a:lnSpc>
              <a:spcBef>
                <a:spcPts val="0"/>
              </a:spcBef>
              <a:spcAft>
                <a:spcPts val="0"/>
              </a:spcAft>
              <a:buClr>
                <a:srgbClr val="FF6600"/>
              </a:buClr>
              <a:buSzTx/>
              <a:buFont typeface="Wingdings" charset="2"/>
              <a:buChar char="§"/>
              <a:tabLst/>
              <a:defRPr/>
            </a:pPr>
            <a:r>
              <a:rPr kumimoji="0" lang="en-US" sz="2600" b="1" i="0" u="none" strike="noStrike" kern="1200" cap="none" spc="0" normalizeH="0" baseline="0" noProof="0" dirty="0">
                <a:ln>
                  <a:noFill/>
                </a:ln>
                <a:solidFill>
                  <a:prstClr val="black"/>
                </a:solidFill>
                <a:effectLst/>
                <a:uLnTx/>
                <a:uFillTx/>
                <a:latin typeface="Avenir Book"/>
                <a:ea typeface="+mn-ea"/>
                <a:cs typeface="Avenir Book"/>
              </a:rPr>
              <a:t>Response to Every Labor Challenge</a:t>
            </a:r>
          </a:p>
          <a:p>
            <a:pPr marL="914400" marR="0" lvl="1" indent="-457200" algn="l" defTabSz="914400" rtl="0" eaLnBrk="1" fontAlgn="auto" latinLnBrk="0" hangingPunct="1">
              <a:lnSpc>
                <a:spcPct val="100000"/>
              </a:lnSpc>
              <a:spcBef>
                <a:spcPts val="0"/>
              </a:spcBef>
              <a:spcAft>
                <a:spcPts val="0"/>
              </a:spcAft>
              <a:buClr>
                <a:srgbClr val="FF6600"/>
              </a:buClr>
              <a:buSzTx/>
              <a:buFont typeface="Wingdings" charset="2"/>
              <a:buChar char="§"/>
              <a:tabLst/>
              <a:defRPr/>
            </a:pPr>
            <a:r>
              <a:rPr kumimoji="0" lang="en-US" sz="2600" b="1" i="0" u="none" strike="noStrike" kern="1200" cap="none" spc="0" normalizeH="0" baseline="0" noProof="0" dirty="0">
                <a:ln>
                  <a:noFill/>
                </a:ln>
                <a:solidFill>
                  <a:prstClr val="black"/>
                </a:solidFill>
                <a:effectLst/>
                <a:uLnTx/>
                <a:uFillTx/>
                <a:latin typeface="Avenir Book"/>
                <a:ea typeface="+mn-ea"/>
                <a:cs typeface="Avenir Book"/>
              </a:rPr>
              <a:t>Reporting</a:t>
            </a:r>
          </a:p>
        </p:txBody>
      </p:sp>
      <p:pic>
        <p:nvPicPr>
          <p:cNvPr id="49154" name="Picture 3" descr="Screen Shot 2016-03-22 at 9.19.52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8737600" cy="2703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1509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00332C6-A5C1-4D88-ADCE-6F3163D8595A}" type="slidenum">
              <a:rPr kumimoji="0" lang="en-US" sz="1200" b="0" i="0" u="none" strike="noStrike" kern="1200" cap="none" spc="0" normalizeH="0" baseline="0" noProof="0" smtClean="0">
                <a:ln>
                  <a:noFill/>
                </a:ln>
                <a:solidFill>
                  <a:prstClr val="white"/>
                </a:solidFill>
                <a:effectLst/>
                <a:uLnTx/>
                <a:uFillTx/>
                <a:latin typeface="Gill Sans MT"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white"/>
              </a:solidFill>
              <a:effectLst/>
              <a:uLnTx/>
              <a:uFillTx/>
              <a:latin typeface="Gill Sans MT" pitchFamily="34" charset="0"/>
              <a:ea typeface="+mn-ea"/>
              <a:cs typeface="+mn-cs"/>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74444" r="5425" b="16667"/>
          <a:stretch/>
        </p:blipFill>
        <p:spPr>
          <a:xfrm>
            <a:off x="7696200" y="381000"/>
            <a:ext cx="1066800" cy="5715000"/>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987" t="21111" r="25555" b="50000"/>
          <a:stretch/>
        </p:blipFill>
        <p:spPr>
          <a:xfrm>
            <a:off x="228600" y="990600"/>
            <a:ext cx="7467600" cy="4114800"/>
          </a:xfrm>
          <a:prstGeom prst="rect">
            <a:avLst/>
          </a:prstGeom>
        </p:spPr>
      </p:pic>
      <p:sp>
        <p:nvSpPr>
          <p:cNvPr id="5" name="Oval 4"/>
          <p:cNvSpPr/>
          <p:nvPr/>
        </p:nvSpPr>
        <p:spPr>
          <a:xfrm>
            <a:off x="407831" y="3238500"/>
            <a:ext cx="7109138" cy="22924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5228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00332C6-A5C1-4D88-ADCE-6F3163D8595A}" type="slidenum">
              <a:rPr kumimoji="0" lang="en-US" sz="1200" b="0" i="0" u="none" strike="noStrike" kern="1200" cap="none" spc="0" normalizeH="0" baseline="0" noProof="0" smtClean="0">
                <a:ln>
                  <a:noFill/>
                </a:ln>
                <a:solidFill>
                  <a:prstClr val="white"/>
                </a:solidFill>
                <a:effectLst/>
                <a:uLnTx/>
                <a:uFillTx/>
                <a:latin typeface="Gill Sans MT"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white"/>
              </a:solidFill>
              <a:effectLst/>
              <a:uLnTx/>
              <a:uFillTx/>
              <a:latin typeface="Gill Sans MT" pitchFamily="34" charset="0"/>
              <a:ea typeface="+mn-ea"/>
              <a:cs typeface="+mn-cs"/>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74444" r="5425" b="16667"/>
          <a:stretch/>
        </p:blipFill>
        <p:spPr>
          <a:xfrm>
            <a:off x="7696200" y="381000"/>
            <a:ext cx="1066800" cy="5715000"/>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987" t="50000" r="25555" b="23888"/>
          <a:stretch/>
        </p:blipFill>
        <p:spPr>
          <a:xfrm>
            <a:off x="228600" y="1371600"/>
            <a:ext cx="7467600" cy="3810000"/>
          </a:xfrm>
          <a:prstGeom prst="rect">
            <a:avLst/>
          </a:prstGeom>
        </p:spPr>
      </p:pic>
    </p:spTree>
    <p:extLst>
      <p:ext uri="{BB962C8B-B14F-4D97-AF65-F5344CB8AC3E}">
        <p14:creationId xmlns:p14="http://schemas.microsoft.com/office/powerpoint/2010/main" val="1439281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1193206" y="1365744"/>
            <a:ext cx="4371975" cy="514350"/>
          </a:xfrm>
        </p:spPr>
        <p:txBody>
          <a:bodyPr>
            <a:normAutofit fontScale="90000"/>
          </a:bodyPr>
          <a:lstStyle/>
          <a:p>
            <a:pPr algn="ctr"/>
            <a:r>
              <a:rPr lang="en-US" sz="3000" dirty="0"/>
              <a:t>The CM</a:t>
            </a:r>
            <a:r>
              <a:rPr lang="en-US" sz="3000" dirty="0">
                <a:solidFill>
                  <a:srgbClr val="F36C27"/>
                </a:solidFill>
              </a:rPr>
              <a:t>Q</a:t>
            </a:r>
            <a:r>
              <a:rPr lang="en-US" sz="3000" dirty="0"/>
              <a:t>CC Toolkit</a:t>
            </a:r>
          </a:p>
        </p:txBody>
      </p:sp>
      <p:sp>
        <p:nvSpPr>
          <p:cNvPr id="110594" name="Rectangle 3"/>
          <p:cNvSpPr>
            <a:spLocks noChangeArrowheads="1"/>
          </p:cNvSpPr>
          <p:nvPr/>
        </p:nvSpPr>
        <p:spPr bwMode="auto">
          <a:xfrm>
            <a:off x="571500" y="2031390"/>
            <a:ext cx="5772149" cy="40934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257175" indent="-257175">
              <a:buClr>
                <a:srgbClr val="FF6600"/>
              </a:buClr>
              <a:buFont typeface="Wingdings" charset="2"/>
              <a:buChar char="§"/>
              <a:defRPr/>
            </a:pPr>
            <a:r>
              <a:rPr lang="en-US" sz="2600" dirty="0">
                <a:latin typeface="Gill Sans MT"/>
                <a:ea typeface="Avenir Book" charset="0"/>
                <a:cs typeface="Avenir Book" charset="0"/>
              </a:rPr>
              <a:t>Comprehensive, evidence-based “How-to Guide” to reduce primary cesarean delivery in the NTSV population</a:t>
            </a:r>
            <a:endParaRPr lang="en-US" sz="2600" dirty="0">
              <a:latin typeface="Gill Sans MT"/>
              <a:cs typeface="Abadi MT Condensed Light"/>
            </a:endParaRPr>
          </a:p>
          <a:p>
            <a:pPr marL="257175" indent="-257175">
              <a:buClr>
                <a:srgbClr val="FF6600"/>
              </a:buClr>
              <a:buFont typeface="Wingdings" charset="2"/>
              <a:buChar char="§"/>
              <a:defRPr/>
            </a:pPr>
            <a:r>
              <a:rPr lang="en-US" sz="2600" dirty="0">
                <a:latin typeface="Gill Sans MT"/>
                <a:ea typeface="Avenir Book" charset="0"/>
                <a:cs typeface="Avenir Book" charset="0"/>
              </a:rPr>
              <a:t>Will be the resource foundation for the FPQC collaborative project</a:t>
            </a:r>
          </a:p>
          <a:p>
            <a:pPr marL="257175" indent="-257175">
              <a:buClr>
                <a:srgbClr val="FF6600"/>
              </a:buClr>
              <a:buFont typeface="Wingdings" charset="2"/>
              <a:buChar char="§"/>
              <a:defRPr/>
            </a:pPr>
            <a:r>
              <a:rPr lang="en-US" sz="2600" dirty="0">
                <a:latin typeface="Gill Sans MT"/>
                <a:ea typeface="Avenir Book" charset="0"/>
                <a:cs typeface="Avenir Book" charset="0"/>
              </a:rPr>
              <a:t>The principles are generalizable to all women giving birth</a:t>
            </a:r>
          </a:p>
          <a:p>
            <a:pPr marL="257175" indent="-257175">
              <a:buClr>
                <a:srgbClr val="FF6600"/>
              </a:buClr>
              <a:buFont typeface="Wingdings" charset="2"/>
              <a:buChar char="§"/>
              <a:defRPr/>
            </a:pPr>
            <a:r>
              <a:rPr lang="en-US" sz="2600" dirty="0">
                <a:latin typeface="Gill Sans MT"/>
                <a:ea typeface="Avenir Book" charset="0"/>
                <a:cs typeface="Avenir Book" charset="0"/>
              </a:rPr>
              <a:t>Released on the CMQCC website April 28, 2016</a:t>
            </a:r>
          </a:p>
          <a:p>
            <a:pPr marL="257175" indent="-257175">
              <a:buClr>
                <a:srgbClr val="FF6600"/>
              </a:buClr>
              <a:buFont typeface="Wingdings" charset="2"/>
              <a:buChar char="§"/>
              <a:defRPr/>
            </a:pPr>
            <a:r>
              <a:rPr lang="en-US" sz="2600" dirty="0">
                <a:latin typeface="Gill Sans MT"/>
                <a:ea typeface="Avenir Book" charset="0"/>
                <a:cs typeface="Avenir Book" charset="0"/>
              </a:rPr>
              <a:t>Has a companion </a:t>
            </a:r>
            <a:r>
              <a:rPr lang="en-US" sz="2600" i="1" dirty="0">
                <a:latin typeface="Gill Sans MT"/>
                <a:ea typeface="Avenir Book" charset="0"/>
                <a:cs typeface="Avenir Book" charset="0"/>
              </a:rPr>
              <a:t>Implementation Guide</a:t>
            </a:r>
          </a:p>
        </p:txBody>
      </p:sp>
      <p:pic>
        <p:nvPicPr>
          <p:cNvPr id="3" name="Picture 2"/>
          <p:cNvPicPr>
            <a:picLocks noChangeAspect="1"/>
          </p:cNvPicPr>
          <p:nvPr/>
        </p:nvPicPr>
        <p:blipFill>
          <a:blip r:embed="rId3" cstate="email">
            <a:alphaModFix amt="70000"/>
            <a:extLst>
              <a:ext uri="{28A0092B-C50C-407E-A947-70E740481C1C}">
                <a14:useLocalDpi xmlns:a14="http://schemas.microsoft.com/office/drawing/2010/main"/>
              </a:ext>
            </a:extLst>
          </a:blip>
          <a:stretch>
            <a:fillRect/>
          </a:stretch>
        </p:blipFill>
        <p:spPr>
          <a:xfrm rot="293052">
            <a:off x="6442121" y="2311518"/>
            <a:ext cx="1864485" cy="2392622"/>
          </a:xfrm>
          <a:prstGeom prst="rect">
            <a:avLst/>
          </a:prstGeom>
          <a:ln>
            <a:noFill/>
          </a:ln>
          <a:effectLst>
            <a:outerShdw blurRad="292100" dist="139700" dir="2700000" algn="tl" rotWithShape="0">
              <a:srgbClr val="333333">
                <a:alpha val="65000"/>
              </a:srgbClr>
            </a:outerShdw>
          </a:effectLst>
        </p:spPr>
      </p:pic>
      <p:sp>
        <p:nvSpPr>
          <p:cNvPr id="5" name="Slide Number Placeholder 2"/>
          <p:cNvSpPr txBox="1">
            <a:spLocks/>
          </p:cNvSpPr>
          <p:nvPr/>
        </p:nvSpPr>
        <p:spPr>
          <a:xfrm>
            <a:off x="7229475" y="5698332"/>
            <a:ext cx="70008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780212E-2FEA-1E47-8FD3-306716976148}" type="slidenum">
              <a:rPr lang="en-US" sz="1200">
                <a:solidFill>
                  <a:srgbClr val="7C7C7C"/>
                </a:solidFill>
              </a:rPr>
              <a:pPr algn="r"/>
              <a:t>18</a:t>
            </a:fld>
            <a:endParaRPr lang="en-US" sz="1200" dirty="0">
              <a:solidFill>
                <a:srgbClr val="7C7C7C"/>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5181" y="303219"/>
            <a:ext cx="3328587" cy="1220482"/>
          </a:xfrm>
          <a:prstGeom prst="rect">
            <a:avLst/>
          </a:prstGeom>
        </p:spPr>
      </p:pic>
    </p:spTree>
    <p:extLst>
      <p:ext uri="{BB962C8B-B14F-4D97-AF65-F5344CB8AC3E}">
        <p14:creationId xmlns:p14="http://schemas.microsoft.com/office/powerpoint/2010/main" val="3255522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4475" y="692133"/>
            <a:ext cx="6172200" cy="857250"/>
          </a:xfrm>
        </p:spPr>
        <p:txBody>
          <a:bodyPr>
            <a:normAutofit fontScale="90000"/>
          </a:bodyPr>
          <a:lstStyle/>
          <a:p>
            <a:r>
              <a:rPr lang="en-US" dirty="0"/>
              <a:t>FPQC PROVIDE </a:t>
            </a:r>
            <a:br>
              <a:rPr lang="en-US" dirty="0"/>
            </a:br>
            <a:r>
              <a:rPr lang="en-US" dirty="0"/>
              <a:t>Project Planning and Support</a:t>
            </a:r>
          </a:p>
        </p:txBody>
      </p:sp>
      <p:sp>
        <p:nvSpPr>
          <p:cNvPr id="3" name="Content Placeholder 2"/>
          <p:cNvSpPr>
            <a:spLocks noGrp="1"/>
          </p:cNvSpPr>
          <p:nvPr>
            <p:ph idx="1"/>
          </p:nvPr>
        </p:nvSpPr>
        <p:spPr>
          <a:xfrm>
            <a:off x="457200" y="2219513"/>
            <a:ext cx="8286750" cy="3511156"/>
          </a:xfrm>
        </p:spPr>
        <p:txBody>
          <a:bodyPr>
            <a:noAutofit/>
          </a:bodyPr>
          <a:lstStyle/>
          <a:p>
            <a:r>
              <a:rPr lang="en-US" sz="2100" dirty="0">
                <a:latin typeface="Gill Sans MT"/>
              </a:rPr>
              <a:t>Florida Department of Health</a:t>
            </a:r>
          </a:p>
          <a:p>
            <a:r>
              <a:rPr lang="en-US" sz="2100" dirty="0">
                <a:latin typeface="Gill Sans MT"/>
              </a:rPr>
              <a:t>American College of Obstetricians &amp; Gynecologists (ACOG) District XII</a:t>
            </a:r>
          </a:p>
          <a:p>
            <a:r>
              <a:rPr lang="en-US" sz="2100" dirty="0">
                <a:latin typeface="Gill Sans MT"/>
              </a:rPr>
              <a:t>Florida Chapter of the Association of Women’s Health, Obstetric, and Neonatal Nurses (AWHONN)</a:t>
            </a:r>
          </a:p>
          <a:p>
            <a:r>
              <a:rPr lang="en-US" sz="2100" dirty="0">
                <a:latin typeface="Gill Sans MT"/>
              </a:rPr>
              <a:t>Florida affiliate of the American College of Nurse Midwives (ACNM)</a:t>
            </a:r>
          </a:p>
          <a:p>
            <a:r>
              <a:rPr lang="en-US" sz="2100" dirty="0">
                <a:latin typeface="Gill Sans MT"/>
              </a:rPr>
              <a:t>Alliance for Innovation in Maternal Health (AIM)</a:t>
            </a:r>
          </a:p>
          <a:p>
            <a:r>
              <a:rPr lang="en-US" sz="2100" dirty="0">
                <a:latin typeface="Gill Sans MT"/>
              </a:rPr>
              <a:t>California Maternal Quality Care Collaborative (CMQCC)</a:t>
            </a:r>
          </a:p>
          <a:p>
            <a:r>
              <a:rPr lang="en-US" sz="2100" dirty="0">
                <a:latin typeface="Gill Sans MT"/>
              </a:rPr>
              <a:t>Representatives from provider groups, hospitalists, health plans, nurses, hospital administration, public health, childbirth educators, and doulas</a:t>
            </a:r>
            <a:r>
              <a:rPr lang="en-US" sz="2100" dirty="0">
                <a:latin typeface="Garamond" panose="02020404030301010803" pitchFamily="18" charset="0"/>
              </a:rPr>
              <a:t>.</a:t>
            </a:r>
          </a:p>
        </p:txBody>
      </p:sp>
      <p:sp>
        <p:nvSpPr>
          <p:cNvPr id="4" name="Slide Number Placeholder 3"/>
          <p:cNvSpPr>
            <a:spLocks noGrp="1"/>
          </p:cNvSpPr>
          <p:nvPr>
            <p:ph type="sldNum" sz="quarter" idx="12"/>
          </p:nvPr>
        </p:nvSpPr>
        <p:spPr/>
        <p:txBody>
          <a:bodyPr/>
          <a:lstStyle/>
          <a:p>
            <a:fld id="{800332C6-A5C1-4D88-ADCE-6F3163D8595A}" type="slidenum">
              <a:rPr lang="en-US" smtClean="0"/>
              <a:t>19</a:t>
            </a:fld>
            <a:endParaRPr lang="en-US" dirty="0"/>
          </a:p>
        </p:txBody>
      </p:sp>
    </p:spTree>
    <p:extLst>
      <p:ext uri="{BB962C8B-B14F-4D97-AF65-F5344CB8AC3E}">
        <p14:creationId xmlns:p14="http://schemas.microsoft.com/office/powerpoint/2010/main" val="1478604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a:xfrm>
            <a:off x="1039050" y="515938"/>
            <a:ext cx="6657150" cy="685800"/>
          </a:xfrm>
        </p:spPr>
        <p:txBody>
          <a:bodyPr>
            <a:normAutofit/>
          </a:bodyPr>
          <a:lstStyle/>
          <a:p>
            <a:pPr algn="ctr"/>
            <a:r>
              <a:rPr lang="en-US" sz="3200" b="1" dirty="0">
                <a:ea typeface="ＭＳ Ｐゴシック" pitchFamily="-109" charset="-128"/>
                <a:cs typeface="ＭＳ Ｐゴシック" pitchFamily="-109" charset="-128"/>
              </a:rPr>
              <a:t>Begin with a Test</a:t>
            </a:r>
            <a:r>
              <a:rPr lang="en-US" altLang="ja-JP" sz="3200" b="1" dirty="0">
                <a:ea typeface="ＭＳ Ｐゴシック" pitchFamily="-109" charset="-128"/>
                <a:cs typeface="ＭＳ Ｐゴシック" pitchFamily="-109" charset="-128"/>
              </a:rPr>
              <a:t>:</a:t>
            </a:r>
            <a:endParaRPr lang="en-US" sz="3200" b="1" dirty="0">
              <a:ea typeface="ＭＳ Ｐゴシック" pitchFamily="-109" charset="-128"/>
              <a:cs typeface="ＭＳ Ｐゴシック" pitchFamily="-109" charset="-128"/>
            </a:endParaRPr>
          </a:p>
        </p:txBody>
      </p:sp>
      <p:sp>
        <p:nvSpPr>
          <p:cNvPr id="20482" name="Rectangle 3"/>
          <p:cNvSpPr>
            <a:spLocks noGrp="1" noChangeArrowheads="1"/>
          </p:cNvSpPr>
          <p:nvPr>
            <p:ph type="body" idx="4294967295"/>
          </p:nvPr>
        </p:nvSpPr>
        <p:spPr>
          <a:xfrm>
            <a:off x="2438400" y="3542365"/>
            <a:ext cx="4483100" cy="2493962"/>
          </a:xfrm>
          <a:solidFill>
            <a:schemeClr val="accent1">
              <a:lumMod val="40000"/>
              <a:lumOff val="60000"/>
            </a:schemeClr>
          </a:solidFill>
        </p:spPr>
        <p:txBody>
          <a:bodyPr anchor="ctr">
            <a:normAutofit fontScale="85000" lnSpcReduction="20000"/>
          </a:bodyPr>
          <a:lstStyle/>
          <a:p>
            <a:pPr marL="0" indent="230188">
              <a:buNone/>
            </a:pPr>
            <a:endParaRPr lang="en-US" sz="2400" dirty="0">
              <a:solidFill>
                <a:schemeClr val="tx1">
                  <a:lumMod val="75000"/>
                  <a:lumOff val="25000"/>
                </a:schemeClr>
              </a:solidFill>
            </a:endParaRPr>
          </a:p>
          <a:p>
            <a:pPr marL="0" indent="230188">
              <a:lnSpc>
                <a:spcPct val="110000"/>
              </a:lnSpc>
              <a:spcAft>
                <a:spcPts val="600"/>
              </a:spcAft>
              <a:buNone/>
            </a:pPr>
            <a:r>
              <a:rPr lang="en-US" sz="2400" dirty="0">
                <a:solidFill>
                  <a:schemeClr val="tx1">
                    <a:lumMod val="75000"/>
                    <a:lumOff val="25000"/>
                  </a:schemeClr>
                </a:solidFill>
              </a:rPr>
              <a:t>(A) Your personal wishes.</a:t>
            </a:r>
          </a:p>
          <a:p>
            <a:pPr marL="0" indent="230188">
              <a:lnSpc>
                <a:spcPct val="110000"/>
              </a:lnSpc>
              <a:spcAft>
                <a:spcPts val="600"/>
              </a:spcAft>
              <a:buNone/>
            </a:pPr>
            <a:r>
              <a:rPr lang="en-US" sz="2400" dirty="0">
                <a:solidFill>
                  <a:schemeClr val="tx1">
                    <a:lumMod val="75000"/>
                    <a:lumOff val="25000"/>
                  </a:schemeClr>
                </a:solidFill>
              </a:rPr>
              <a:t>(B) Your choice of hospital.</a:t>
            </a:r>
          </a:p>
          <a:p>
            <a:pPr marL="0" indent="230188">
              <a:lnSpc>
                <a:spcPct val="110000"/>
              </a:lnSpc>
              <a:spcAft>
                <a:spcPts val="600"/>
              </a:spcAft>
              <a:buNone/>
            </a:pPr>
            <a:r>
              <a:rPr lang="en-US" sz="2400" dirty="0">
                <a:solidFill>
                  <a:schemeClr val="tx1">
                    <a:lumMod val="75000"/>
                    <a:lumOff val="25000"/>
                  </a:schemeClr>
                </a:solidFill>
              </a:rPr>
              <a:t>(C) Your baby’s weight.</a:t>
            </a:r>
          </a:p>
          <a:p>
            <a:pPr marL="0" indent="230188">
              <a:lnSpc>
                <a:spcPct val="110000"/>
              </a:lnSpc>
              <a:spcAft>
                <a:spcPts val="600"/>
              </a:spcAft>
              <a:buNone/>
            </a:pPr>
            <a:r>
              <a:rPr lang="en-US" sz="2400" dirty="0">
                <a:solidFill>
                  <a:schemeClr val="tx1">
                    <a:lumMod val="75000"/>
                    <a:lumOff val="25000"/>
                  </a:schemeClr>
                </a:solidFill>
              </a:rPr>
              <a:t>(D) Your baby’s heart rate in labor.</a:t>
            </a:r>
          </a:p>
          <a:p>
            <a:pPr marL="0" indent="230188">
              <a:lnSpc>
                <a:spcPct val="110000"/>
              </a:lnSpc>
              <a:spcAft>
                <a:spcPts val="600"/>
              </a:spcAft>
              <a:buNone/>
            </a:pPr>
            <a:r>
              <a:rPr lang="en-US" sz="2400" dirty="0">
                <a:solidFill>
                  <a:schemeClr val="tx1">
                    <a:lumMod val="75000"/>
                    <a:lumOff val="25000"/>
                  </a:schemeClr>
                </a:solidFill>
              </a:rPr>
              <a:t>(E) The progress of your labor. </a:t>
            </a:r>
            <a:endParaRPr lang="en-US" sz="2400" dirty="0">
              <a:solidFill>
                <a:schemeClr val="tx1">
                  <a:lumMod val="75000"/>
                  <a:lumOff val="25000"/>
                </a:schemeClr>
              </a:solidFill>
              <a:ea typeface="ＭＳ Ｐゴシック" pitchFamily="-109" charset="-128"/>
              <a:cs typeface="ＭＳ Ｐゴシック" pitchFamily="-109" charset="-128"/>
            </a:endParaRPr>
          </a:p>
          <a:p>
            <a:pPr marL="0" indent="0">
              <a:buNone/>
            </a:pPr>
            <a:endParaRPr lang="en-US" dirty="0">
              <a:solidFill>
                <a:schemeClr val="tx1">
                  <a:lumMod val="75000"/>
                  <a:lumOff val="25000"/>
                </a:schemeClr>
              </a:solidFill>
              <a:ea typeface="ＭＳ Ｐゴシック" pitchFamily="-109" charset="-128"/>
              <a:cs typeface="ＭＳ Ｐゴシック" pitchFamily="-109" charset="-128"/>
            </a:endParaRPr>
          </a:p>
        </p:txBody>
      </p:sp>
      <p:sp>
        <p:nvSpPr>
          <p:cNvPr id="2" name="TextBox 1"/>
          <p:cNvSpPr txBox="1"/>
          <p:nvPr/>
        </p:nvSpPr>
        <p:spPr>
          <a:xfrm>
            <a:off x="1039050" y="1179347"/>
            <a:ext cx="6904521"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venir Book" charset="0"/>
                <a:ea typeface="Avenir Book" charset="0"/>
                <a:cs typeface="Avenir Book" charset="0"/>
              </a:rPr>
              <a:t>You are about to give birth. Pregnancy has gone smoothly. The birth seems as if it will, too. It’s one baby, in the right position, full term, and you’ve never had a cesarean section — in other words, you’re at low risk for complications.</a:t>
            </a:r>
            <a:br>
              <a:rPr kumimoji="0" lang="en-US" sz="2000" b="0" i="0" u="none" strike="noStrike" kern="1200" cap="none" spc="0" normalizeH="0" baseline="0" noProof="0" dirty="0">
                <a:ln>
                  <a:noFill/>
                </a:ln>
                <a:solidFill>
                  <a:prstClr val="black"/>
                </a:solidFill>
                <a:effectLst/>
                <a:uLnTx/>
                <a:uFillTx/>
                <a:latin typeface="Avenir Book" charset="0"/>
                <a:ea typeface="Avenir Book" charset="0"/>
                <a:cs typeface="Avenir Book" charset="0"/>
              </a:rPr>
            </a:br>
            <a:endParaRPr kumimoji="0" lang="en-US" sz="2000" b="0" i="0" u="none" strike="noStrike" kern="1200" cap="none" spc="0" normalizeH="0" baseline="0" noProof="0" dirty="0">
              <a:ln>
                <a:noFill/>
              </a:ln>
              <a:solidFill>
                <a:prstClr val="black"/>
              </a:solidFill>
              <a:effectLst/>
              <a:uLnTx/>
              <a:uFillTx/>
              <a:latin typeface="Avenir Book" charset="0"/>
              <a:ea typeface="Avenir Book" charset="0"/>
              <a:cs typeface="Avenir Book"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venir Book" charset="0"/>
                <a:ea typeface="Avenir Book" charset="0"/>
                <a:cs typeface="Avenir Book" charset="0"/>
              </a:rPr>
              <a:t>What’s likely to be the biggest influence on whether you will have a C-section?</a:t>
            </a:r>
            <a:b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5902257" y="6036327"/>
            <a:ext cx="3028950"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Rosenberg T, NYT, Jan 19 2016</a:t>
            </a:r>
          </a:p>
        </p:txBody>
      </p:sp>
      <p:sp>
        <p:nvSpPr>
          <p:cNvPr id="7" name="Slide Number Placeholder 2"/>
          <p:cNvSpPr txBox="1">
            <a:spLocks/>
          </p:cNvSpPr>
          <p:nvPr/>
        </p:nvSpPr>
        <p:spPr>
          <a:xfrm>
            <a:off x="8115300" y="6454775"/>
            <a:ext cx="93345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780212E-2FEA-1E47-8FD3-306716976148}" type="slidenum">
              <a:rPr kumimoji="0" lang="en-US" sz="1600" b="0" i="0" u="none" strike="noStrike" kern="1200" cap="none" spc="0" normalizeH="0" baseline="0" noProof="0" smtClean="0">
                <a:ln>
                  <a:noFill/>
                </a:ln>
                <a:solidFill>
                  <a:srgbClr val="7C7C7C"/>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600" b="0" i="0" u="none" strike="noStrike" kern="1200" cap="none" spc="0" normalizeH="0" baseline="0" noProof="0" dirty="0">
              <a:ln>
                <a:noFill/>
              </a:ln>
              <a:solidFill>
                <a:srgbClr val="7C7C7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501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2">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48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48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48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48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PROVIDE Goals</a:t>
            </a:r>
          </a:p>
        </p:txBody>
      </p:sp>
      <p:sp>
        <p:nvSpPr>
          <p:cNvPr id="3" name="Content Placeholder 2"/>
          <p:cNvSpPr>
            <a:spLocks noGrp="1"/>
          </p:cNvSpPr>
          <p:nvPr>
            <p:ph idx="1"/>
          </p:nvPr>
        </p:nvSpPr>
        <p:spPr/>
        <p:txBody>
          <a:bodyPr>
            <a:normAutofit/>
          </a:bodyPr>
          <a:lstStyle/>
          <a:p>
            <a:pPr>
              <a:spcBef>
                <a:spcPts val="0"/>
              </a:spcBef>
              <a:spcAft>
                <a:spcPts val="1800"/>
              </a:spcAft>
            </a:pPr>
            <a:r>
              <a:rPr lang="en-US" dirty="0"/>
              <a:t>The Advisory Group proposes the PROVIDE initiative hospitals reduce their NTSV cesarean rates at least 20% over the 18-month initiative. </a:t>
            </a:r>
          </a:p>
          <a:p>
            <a:pPr>
              <a:spcBef>
                <a:spcPts val="0"/>
              </a:spcBef>
              <a:spcAft>
                <a:spcPts val="1800"/>
              </a:spcAft>
            </a:pPr>
            <a:r>
              <a:rPr lang="en-US" dirty="0"/>
              <a:t>The ultimate goal is for Florida’s rate to match if not surpass the U.S. rate in three years. </a:t>
            </a:r>
          </a:p>
          <a:p>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00332C6-A5C1-4D88-ADCE-6F3163D8595A}" type="slidenum">
              <a:rPr kumimoji="0" lang="en-US" sz="1200" b="0" i="0" u="none" strike="noStrike" kern="1200" cap="none" spc="0" normalizeH="0" baseline="0" noProof="0" smtClean="0">
                <a:ln>
                  <a:noFill/>
                </a:ln>
                <a:solidFill>
                  <a:prstClr val="white"/>
                </a:solidFill>
                <a:effectLst/>
                <a:uLnTx/>
                <a:uFillTx/>
                <a:latin typeface="Gill Sans MT"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white"/>
              </a:solidFill>
              <a:effectLst/>
              <a:uLnTx/>
              <a:uFillTx/>
              <a:latin typeface="Gill Sans MT" pitchFamily="34" charset="0"/>
              <a:ea typeface="+mn-ea"/>
              <a:cs typeface="+mn-cs"/>
            </a:endParaRPr>
          </a:p>
        </p:txBody>
      </p:sp>
    </p:spTree>
    <p:extLst>
      <p:ext uri="{BB962C8B-B14F-4D97-AF65-F5344CB8AC3E}">
        <p14:creationId xmlns:p14="http://schemas.microsoft.com/office/powerpoint/2010/main" val="3925879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211139"/>
            <a:ext cx="8534400" cy="1143000"/>
          </a:xfrm>
        </p:spPr>
        <p:txBody>
          <a:bodyPr>
            <a:noAutofit/>
          </a:bodyPr>
          <a:lstStyle/>
          <a:p>
            <a:r>
              <a:rPr lang="en-US" sz="3600" dirty="0"/>
              <a:t>FPQC Recommended Key Practices</a:t>
            </a:r>
          </a:p>
        </p:txBody>
      </p:sp>
      <p:sp>
        <p:nvSpPr>
          <p:cNvPr id="3" name="Content Placeholder 2"/>
          <p:cNvSpPr>
            <a:spLocks noGrp="1"/>
          </p:cNvSpPr>
          <p:nvPr>
            <p:ph idx="1"/>
          </p:nvPr>
        </p:nvSpPr>
        <p:spPr>
          <a:xfrm>
            <a:off x="457200" y="1143000"/>
            <a:ext cx="8229600" cy="4983164"/>
          </a:xfrm>
        </p:spPr>
        <p:txBody>
          <a:bodyPr>
            <a:noAutofit/>
          </a:bodyPr>
          <a:lstStyle/>
          <a:p>
            <a:pPr marL="514350" lvl="0" indent="-514350">
              <a:spcAft>
                <a:spcPts val="600"/>
              </a:spcAft>
              <a:buFont typeface="+mj-lt"/>
              <a:buAutoNum type="arabicPeriod"/>
            </a:pPr>
            <a:r>
              <a:rPr lang="en-US" sz="2400" dirty="0"/>
              <a:t>Improve access to and promote quality childbirth education, informed consent, and shared decision making</a:t>
            </a:r>
          </a:p>
          <a:p>
            <a:pPr marL="514350" lvl="0" indent="-514350">
              <a:spcAft>
                <a:spcPts val="600"/>
              </a:spcAft>
              <a:buFont typeface="+mj-lt"/>
              <a:buAutoNum type="arabicPeriod"/>
            </a:pPr>
            <a:r>
              <a:rPr lang="en-US" sz="2400" dirty="0"/>
              <a:t>Implement institutional policies that uphold best practices in obstetrics, safely reduce routine interventions in low-risk women, and consistently support vaginal birth</a:t>
            </a:r>
          </a:p>
          <a:p>
            <a:pPr marL="514350" lvl="0" indent="-514350">
              <a:spcAft>
                <a:spcPts val="600"/>
              </a:spcAft>
              <a:buFont typeface="+mj-lt"/>
              <a:buAutoNum type="arabicPeriod"/>
            </a:pPr>
            <a:r>
              <a:rPr lang="en-US" sz="2400" dirty="0"/>
              <a:t>Educate nurses and providers on intermittent auscultation/EFM and implement intermittent monitoring for low-risk women</a:t>
            </a:r>
          </a:p>
          <a:p>
            <a:pPr marL="514350" lvl="0" indent="-514350">
              <a:spcAft>
                <a:spcPts val="600"/>
              </a:spcAft>
              <a:buFont typeface="+mj-lt"/>
              <a:buAutoNum type="arabicPeriod"/>
            </a:pPr>
            <a:r>
              <a:rPr lang="en-US" sz="2400" dirty="0"/>
              <a:t>Educate nurses on labor support skills that promote labor progress, labor support, pain management</a:t>
            </a:r>
          </a:p>
          <a:p>
            <a:pPr marL="514350" lvl="0" indent="-514350">
              <a:spcAft>
                <a:spcPts val="600"/>
              </a:spcAft>
              <a:buFont typeface="+mj-lt"/>
              <a:buAutoNum type="arabicPeriod"/>
            </a:pPr>
            <a:r>
              <a:rPr lang="en-US" sz="2400" dirty="0"/>
              <a:t>Educate and encourage providers: external version, operative vaginal delivery, breech delivery</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00332C6-A5C1-4D88-ADCE-6F3163D8595A}" type="slidenum">
              <a:rPr kumimoji="0" lang="en-US" sz="1200" b="0" i="0" u="none" strike="noStrike" kern="1200" cap="none" spc="0" normalizeH="0" baseline="0" noProof="0" smtClean="0">
                <a:ln>
                  <a:noFill/>
                </a:ln>
                <a:solidFill>
                  <a:prstClr val="white"/>
                </a:solidFill>
                <a:effectLst/>
                <a:uLnTx/>
                <a:uFillTx/>
                <a:latin typeface="Gill Sans MT"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white"/>
              </a:solidFill>
              <a:effectLst/>
              <a:uLnTx/>
              <a:uFillTx/>
              <a:latin typeface="Gill Sans MT" pitchFamily="34" charset="0"/>
              <a:ea typeface="+mn-ea"/>
              <a:cs typeface="+mn-cs"/>
            </a:endParaRPr>
          </a:p>
        </p:txBody>
      </p:sp>
      <p:sp>
        <p:nvSpPr>
          <p:cNvPr id="5" name="TextBox 4"/>
          <p:cNvSpPr txBox="1"/>
          <p:nvPr/>
        </p:nvSpPr>
        <p:spPr>
          <a:xfrm>
            <a:off x="9169400" y="3352800"/>
            <a:ext cx="198120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F79646">
                    <a:lumMod val="50000"/>
                  </a:srgbClr>
                </a:solidFill>
                <a:effectLst/>
                <a:uLnTx/>
                <a:uFillTx/>
                <a:latin typeface="Calibri"/>
                <a:ea typeface="+mn-ea"/>
                <a:cs typeface="+mn-cs"/>
              </a:rPr>
              <a:t>Note to presenter: Will be reviewed in depth during implementation talk</a:t>
            </a:r>
          </a:p>
        </p:txBody>
      </p:sp>
    </p:spTree>
    <p:extLst>
      <p:ext uri="{BB962C8B-B14F-4D97-AF65-F5344CB8AC3E}">
        <p14:creationId xmlns:p14="http://schemas.microsoft.com/office/powerpoint/2010/main" val="1476286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211139"/>
            <a:ext cx="8534400" cy="1143000"/>
          </a:xfrm>
        </p:spPr>
        <p:txBody>
          <a:bodyPr>
            <a:noAutofit/>
          </a:bodyPr>
          <a:lstStyle/>
          <a:p>
            <a:r>
              <a:rPr lang="en-US" sz="3600" dirty="0"/>
              <a:t>FPQC Recommended Key Practice</a:t>
            </a:r>
          </a:p>
        </p:txBody>
      </p:sp>
      <p:sp>
        <p:nvSpPr>
          <p:cNvPr id="3" name="Content Placeholder 2"/>
          <p:cNvSpPr>
            <a:spLocks noGrp="1"/>
          </p:cNvSpPr>
          <p:nvPr>
            <p:ph idx="1"/>
          </p:nvPr>
        </p:nvSpPr>
        <p:spPr>
          <a:xfrm>
            <a:off x="419100" y="1600200"/>
            <a:ext cx="8229600" cy="4449764"/>
          </a:xfrm>
        </p:spPr>
        <p:txBody>
          <a:bodyPr>
            <a:noAutofit/>
          </a:bodyPr>
          <a:lstStyle/>
          <a:p>
            <a:pPr marL="514350" lvl="0" indent="-514350">
              <a:spcAft>
                <a:spcPts val="600"/>
              </a:spcAft>
              <a:buFont typeface="+mj-lt"/>
              <a:buAutoNum type="arabicPeriod" startAt="6"/>
            </a:pPr>
            <a:r>
              <a:rPr lang="en-US" sz="2500" dirty="0"/>
              <a:t>Establish standard criteria for induction, active labor admission and assess all women on admission</a:t>
            </a:r>
          </a:p>
          <a:p>
            <a:pPr marL="514350" lvl="0" indent="-514350">
              <a:spcAft>
                <a:spcPts val="600"/>
              </a:spcAft>
              <a:buFont typeface="+mj-lt"/>
              <a:buAutoNum type="arabicPeriod" startAt="6"/>
            </a:pPr>
            <a:r>
              <a:rPr lang="en-US" sz="2500" dirty="0"/>
              <a:t>Encourage use of doulas and create doula-friendly policies</a:t>
            </a:r>
          </a:p>
          <a:p>
            <a:pPr marL="514350" lvl="0" indent="-514350">
              <a:spcAft>
                <a:spcPts val="600"/>
              </a:spcAft>
              <a:buFont typeface="+mj-lt"/>
              <a:buAutoNum type="arabicPeriod" startAt="6"/>
            </a:pPr>
            <a:r>
              <a:rPr lang="en-US" sz="2500" dirty="0"/>
              <a:t>Increase access to non-pharmacological pain management/labor progression tools</a:t>
            </a:r>
          </a:p>
          <a:p>
            <a:pPr marL="514350" lvl="0" indent="-514350">
              <a:spcAft>
                <a:spcPts val="600"/>
              </a:spcAft>
              <a:buFont typeface="+mj-lt"/>
              <a:buAutoNum type="arabicPeriod" startAt="6"/>
            </a:pPr>
            <a:r>
              <a:rPr lang="en-US" sz="2500" dirty="0"/>
              <a:t>Implement standard diagnostic criteria and responses to labor challenges and HR abnormalities</a:t>
            </a:r>
          </a:p>
          <a:p>
            <a:pPr marL="514350" lvl="0" indent="-514350">
              <a:spcAft>
                <a:spcPts val="600"/>
              </a:spcAft>
              <a:buFont typeface="+mj-lt"/>
              <a:buAutoNum type="arabicPeriod" startAt="6"/>
            </a:pPr>
            <a:r>
              <a:rPr lang="en-US" sz="2500" dirty="0"/>
              <a:t>Track provider-level cesarean section rates and conduct case reviews to drive improvement</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00332C6-A5C1-4D88-ADCE-6F3163D8595A}" type="slidenum">
              <a:rPr kumimoji="0" lang="en-US" sz="1200" b="0" i="0" u="none" strike="noStrike" kern="1200" cap="none" spc="0" normalizeH="0" baseline="0" noProof="0" smtClean="0">
                <a:ln>
                  <a:noFill/>
                </a:ln>
                <a:solidFill>
                  <a:prstClr val="white"/>
                </a:solidFill>
                <a:effectLst/>
                <a:uLnTx/>
                <a:uFillTx/>
                <a:latin typeface="Gill Sans MT"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white"/>
              </a:solidFill>
              <a:effectLst/>
              <a:uLnTx/>
              <a:uFillTx/>
              <a:latin typeface="Gill Sans MT" pitchFamily="34" charset="0"/>
              <a:ea typeface="+mn-ea"/>
              <a:cs typeface="+mn-cs"/>
            </a:endParaRPr>
          </a:p>
        </p:txBody>
      </p:sp>
      <p:sp>
        <p:nvSpPr>
          <p:cNvPr id="5" name="TextBox 4"/>
          <p:cNvSpPr txBox="1"/>
          <p:nvPr/>
        </p:nvSpPr>
        <p:spPr>
          <a:xfrm>
            <a:off x="9144000" y="3733800"/>
            <a:ext cx="198120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F79646">
                    <a:lumMod val="50000"/>
                  </a:srgbClr>
                </a:solidFill>
                <a:effectLst/>
                <a:uLnTx/>
                <a:uFillTx/>
                <a:latin typeface="Calibri"/>
                <a:ea typeface="+mn-ea"/>
                <a:cs typeface="+mn-cs"/>
              </a:rPr>
              <a:t>Note to presenter: Will be reviewed in depth during implementation talk</a:t>
            </a:r>
          </a:p>
        </p:txBody>
      </p:sp>
    </p:spTree>
    <p:extLst>
      <p:ext uri="{BB962C8B-B14F-4D97-AF65-F5344CB8AC3E}">
        <p14:creationId xmlns:p14="http://schemas.microsoft.com/office/powerpoint/2010/main" val="1105433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Collaborative Resources</a:t>
            </a:r>
            <a:br>
              <a:rPr lang="en-US" dirty="0"/>
            </a:br>
            <a:endParaRPr lang="en-US" dirty="0"/>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800332C6-A5C1-4D88-ADCE-6F3163D8595A}" type="slidenum">
              <a:rPr lang="en-US" smtClean="0">
                <a:solidFill>
                  <a:prstClr val="white"/>
                </a:solidFill>
              </a:rPr>
              <a:pPr/>
              <a:t>23</a:t>
            </a:fld>
            <a:endParaRPr lang="en-US">
              <a:solidFill>
                <a:prstClr val="white"/>
              </a:solidFill>
            </a:endParaRPr>
          </a:p>
        </p:txBody>
      </p:sp>
    </p:spTree>
    <p:extLst>
      <p:ext uri="{BB962C8B-B14F-4D97-AF65-F5344CB8AC3E}">
        <p14:creationId xmlns:p14="http://schemas.microsoft.com/office/powerpoint/2010/main" val="1714054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6400"/>
            <a:ext cx="2590800" cy="1143000"/>
          </a:xfrm>
        </p:spPr>
        <p:txBody>
          <a:bodyPr>
            <a:normAutofit fontScale="90000"/>
          </a:bodyPr>
          <a:lstStyle/>
          <a:p>
            <a:r>
              <a:rPr lang="en-US" dirty="0"/>
              <a:t>How to Access Tools, Resources, Guides, etc.</a:t>
            </a:r>
          </a:p>
        </p:txBody>
      </p:sp>
      <p:sp>
        <p:nvSpPr>
          <p:cNvPr id="4" name="Slide Number Placeholder 3"/>
          <p:cNvSpPr>
            <a:spLocks noGrp="1"/>
          </p:cNvSpPr>
          <p:nvPr>
            <p:ph type="sldNum" sz="quarter" idx="12"/>
          </p:nvPr>
        </p:nvSpPr>
        <p:spPr/>
        <p:txBody>
          <a:bodyPr/>
          <a:lstStyle/>
          <a:p>
            <a:fld id="{800332C6-A5C1-4D88-ADCE-6F3163D8595A}" type="slidenum">
              <a:rPr lang="en-US" smtClean="0">
                <a:solidFill>
                  <a:prstClr val="white"/>
                </a:solidFill>
              </a:rPr>
              <a:pPr/>
              <a:t>24</a:t>
            </a:fld>
            <a:endParaRPr lang="en-US">
              <a:solidFill>
                <a:prstClr val="white"/>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381000"/>
            <a:ext cx="6173966" cy="6337198"/>
          </a:xfrm>
          <a:prstGeom prst="rect">
            <a:avLst/>
          </a:prstGeom>
        </p:spPr>
      </p:pic>
      <p:sp>
        <p:nvSpPr>
          <p:cNvPr id="3" name="TextBox 2"/>
          <p:cNvSpPr txBox="1"/>
          <p:nvPr/>
        </p:nvSpPr>
        <p:spPr>
          <a:xfrm>
            <a:off x="538385" y="4657458"/>
            <a:ext cx="1922804" cy="1200329"/>
          </a:xfrm>
          <a:prstGeom prst="rect">
            <a:avLst/>
          </a:prstGeom>
          <a:noFill/>
        </p:spPr>
        <p:txBody>
          <a:bodyPr wrap="square" rtlCol="0">
            <a:spAutoFit/>
          </a:bodyPr>
          <a:lstStyle/>
          <a:p>
            <a:r>
              <a:rPr lang="en-US" dirty="0">
                <a:hlinkClick r:id="rId3"/>
              </a:rPr>
              <a:t>http://health.usf.edu/publichealth/chiles/fpqc/provide/toolbox</a:t>
            </a:r>
            <a:r>
              <a:rPr lang="en-US" dirty="0"/>
              <a:t> </a:t>
            </a:r>
          </a:p>
        </p:txBody>
      </p:sp>
    </p:spTree>
    <p:extLst>
      <p:ext uri="{BB962C8B-B14F-4D97-AF65-F5344CB8AC3E}">
        <p14:creationId xmlns:p14="http://schemas.microsoft.com/office/powerpoint/2010/main" val="2216766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Questions?</a:t>
            </a:r>
          </a:p>
        </p:txBody>
      </p:sp>
      <p:sp>
        <p:nvSpPr>
          <p:cNvPr id="6" name="Text Placeholder 5"/>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00332C6-A5C1-4D88-ADCE-6F3163D8595A}" type="slidenum">
              <a:rPr kumimoji="0" lang="en-US" sz="1200" b="0" i="0" u="none" strike="noStrike" kern="1200" cap="none" spc="0" normalizeH="0" baseline="0" noProof="0" smtClean="0">
                <a:ln>
                  <a:noFill/>
                </a:ln>
                <a:solidFill>
                  <a:prstClr val="white"/>
                </a:solidFill>
                <a:effectLst/>
                <a:uLnTx/>
                <a:uFillTx/>
                <a:latin typeface="Gill Sans MT"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white"/>
              </a:solidFill>
              <a:effectLst/>
              <a:uLnTx/>
              <a:uFillTx/>
              <a:latin typeface="Gill Sans MT" pitchFamily="34" charset="0"/>
              <a:ea typeface="+mn-ea"/>
              <a:cs typeface="+mn-cs"/>
            </a:endParaRPr>
          </a:p>
        </p:txBody>
      </p:sp>
    </p:spTree>
    <p:extLst>
      <p:ext uri="{BB962C8B-B14F-4D97-AF65-F5344CB8AC3E}">
        <p14:creationId xmlns:p14="http://schemas.microsoft.com/office/powerpoint/2010/main" val="2447750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2455069"/>
            <a:ext cx="5829300" cy="514010"/>
          </a:xfrm>
        </p:spPr>
        <p:txBody>
          <a:bodyPr>
            <a:normAutofit fontScale="90000"/>
          </a:bodyPr>
          <a:lstStyle/>
          <a:p>
            <a:r>
              <a:rPr lang="en-US" cap="small" dirty="0">
                <a:solidFill>
                  <a:srgbClr val="9C855A"/>
                </a:solidFill>
              </a:rPr>
              <a:t>Are You Connected?</a:t>
            </a:r>
          </a:p>
        </p:txBody>
      </p:sp>
      <p:sp>
        <p:nvSpPr>
          <p:cNvPr id="3" name="Content Placeholder 2"/>
          <p:cNvSpPr>
            <a:spLocks noGrp="1"/>
          </p:cNvSpPr>
          <p:nvPr>
            <p:ph type="subTitle" idx="1"/>
          </p:nvPr>
        </p:nvSpPr>
        <p:spPr>
          <a:xfrm>
            <a:off x="3143251" y="2969079"/>
            <a:ext cx="3956539" cy="1701957"/>
          </a:xfrm>
        </p:spPr>
        <p:txBody>
          <a:bodyPr vert="horz" lIns="91440" tIns="45720" rIns="91440" bIns="45720" rtlCol="0" anchor="t">
            <a:normAutofit fontScale="25000" lnSpcReduction="20000"/>
          </a:bodyPr>
          <a:lstStyle/>
          <a:p>
            <a:pPr algn="l">
              <a:lnSpc>
                <a:spcPct val="220000"/>
              </a:lnSpc>
            </a:pPr>
            <a:r>
              <a:rPr lang="en-US" sz="6000" b="1" dirty="0">
                <a:solidFill>
                  <a:schemeClr val="tx1"/>
                </a:solidFill>
              </a:rPr>
              <a:t>Facebook.com/</a:t>
            </a:r>
            <a:r>
              <a:rPr lang="en-US" sz="6000" b="1" dirty="0" err="1">
                <a:solidFill>
                  <a:schemeClr val="tx1"/>
                </a:solidFill>
              </a:rPr>
              <a:t>TheFPQC</a:t>
            </a:r>
            <a:r>
              <a:rPr lang="en-US" sz="6000" b="1" dirty="0">
                <a:solidFill>
                  <a:schemeClr val="tx1"/>
                </a:solidFill>
              </a:rPr>
              <a:t>/</a:t>
            </a:r>
            <a:endParaRPr lang="en-US" sz="2550" b="1" dirty="0">
              <a:solidFill>
                <a:schemeClr val="tx1"/>
              </a:solidFill>
            </a:endParaRPr>
          </a:p>
          <a:p>
            <a:pPr algn="l">
              <a:lnSpc>
                <a:spcPct val="220000"/>
              </a:lnSpc>
            </a:pPr>
            <a:r>
              <a:rPr lang="en-US" sz="6000" b="1" dirty="0">
                <a:solidFill>
                  <a:schemeClr val="tx1"/>
                </a:solidFill>
                <a:latin typeface="Gill Sans MT"/>
              </a:rPr>
              <a:t>@TheFPQC</a:t>
            </a:r>
          </a:p>
          <a:p>
            <a:pPr algn="l">
              <a:lnSpc>
                <a:spcPct val="220000"/>
              </a:lnSpc>
            </a:pPr>
            <a:r>
              <a:rPr lang="en-US" sz="6000" b="1" dirty="0">
                <a:solidFill>
                  <a:schemeClr val="tx1"/>
                </a:solidFill>
              </a:rPr>
              <a:t>Join our mailing list at FPQC.org</a:t>
            </a:r>
            <a:endParaRPr lang="en-US" sz="2550" b="1" dirty="0">
              <a:solidFill>
                <a:schemeClr val="tx1"/>
              </a:solidFill>
            </a:endParaRPr>
          </a:p>
          <a:p>
            <a:pPr algn="l">
              <a:lnSpc>
                <a:spcPct val="220000"/>
              </a:lnSpc>
            </a:pPr>
            <a:r>
              <a:rPr lang="en-US" sz="6000" b="1" dirty="0">
                <a:solidFill>
                  <a:schemeClr val="tx1"/>
                </a:solidFill>
                <a:latin typeface="Gill Sans MT"/>
              </a:rPr>
              <a:t>E-mail: FPQC@usf.edu</a:t>
            </a:r>
          </a:p>
          <a:p>
            <a:pPr algn="l">
              <a:lnSpc>
                <a:spcPct val="220000"/>
              </a:lnSpc>
            </a:pPr>
            <a:endParaRPr lang="en-US" sz="6000" b="1" dirty="0">
              <a:solidFill>
                <a:schemeClr val="tx1"/>
              </a:solidFill>
            </a:endParaRPr>
          </a:p>
          <a:p>
            <a:pPr algn="l">
              <a:lnSpc>
                <a:spcPct val="220000"/>
              </a:lnSpc>
            </a:pPr>
            <a:endParaRPr lang="en-US" sz="2550" b="1" dirty="0">
              <a:solidFill>
                <a:schemeClr val="tx1"/>
              </a:solidFill>
            </a:endParaRPr>
          </a:p>
          <a:p>
            <a:endParaRPr lang="en-US" dirty="0"/>
          </a:p>
          <a:p>
            <a:endParaRPr lang="en-US" dirty="0"/>
          </a:p>
        </p:txBody>
      </p:sp>
      <p:sp>
        <p:nvSpPr>
          <p:cNvPr id="4" name="Slide Number Placeholder 3"/>
          <p:cNvSpPr>
            <a:spLocks noGrp="1"/>
          </p:cNvSpPr>
          <p:nvPr>
            <p:ph type="sldNum" sz="quarter" idx="4294967295"/>
          </p:nvPr>
        </p:nvSpPr>
        <p:spPr>
          <a:xfrm>
            <a:off x="1143000" y="5657850"/>
            <a:ext cx="285750" cy="238125"/>
          </a:xfrm>
        </p:spPr>
        <p:txBody>
          <a:bodyPr/>
          <a:lstStyle/>
          <a:p>
            <a:fld id="{800332C6-A5C1-4D88-ADCE-6F3163D8595A}" type="slidenum">
              <a:rPr lang="en-US" smtClean="0">
                <a:solidFill>
                  <a:prstClr val="white"/>
                </a:solidFill>
              </a:rPr>
              <a:pPr/>
              <a:t>26</a:t>
            </a:fld>
            <a:endParaRPr lang="en-US">
              <a:solidFill>
                <a:prstClr val="white"/>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5284" y="3074831"/>
            <a:ext cx="453968" cy="43580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2725" y="3583912"/>
            <a:ext cx="446528" cy="44652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07022" y="4671037"/>
            <a:ext cx="448971" cy="320596"/>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22724" y="4123638"/>
            <a:ext cx="391878" cy="391878"/>
          </a:xfrm>
          <a:prstGeom prst="rect">
            <a:avLst/>
          </a:prstGeom>
        </p:spPr>
      </p:pic>
    </p:spTree>
    <p:extLst>
      <p:ext uri="{BB962C8B-B14F-4D97-AF65-F5344CB8AC3E}">
        <p14:creationId xmlns:p14="http://schemas.microsoft.com/office/powerpoint/2010/main" val="1052659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1194" y="6032310"/>
            <a:ext cx="8434316" cy="3684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00332C6-A5C1-4D88-ADCE-6F3163D8595A}" type="slidenum">
              <a:rPr kumimoji="0" lang="en-US" sz="1200" b="0" i="0" u="none" strike="noStrike" kern="1200" cap="none" spc="0" normalizeH="0" baseline="0" noProof="0" smtClean="0">
                <a:ln>
                  <a:noFill/>
                </a:ln>
                <a:solidFill>
                  <a:prstClr val="white"/>
                </a:solidFill>
                <a:effectLst/>
                <a:uLnTx/>
                <a:uFillTx/>
                <a:latin typeface="Gill Sans MT"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white"/>
              </a:solidFill>
              <a:effectLst/>
              <a:uLnTx/>
              <a:uFillTx/>
              <a:latin typeface="Gill Sans MT" pitchFamily="34" charset="0"/>
              <a:ea typeface="+mn-ea"/>
              <a:cs typeface="+mn-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0326" y="239514"/>
            <a:ext cx="6591731" cy="6495052"/>
          </a:xfrm>
          <a:prstGeom prst="rect">
            <a:avLst/>
          </a:prstGeom>
        </p:spPr>
      </p:pic>
      <p:sp>
        <p:nvSpPr>
          <p:cNvPr id="2" name="Oval 1"/>
          <p:cNvSpPr/>
          <p:nvPr/>
        </p:nvSpPr>
        <p:spPr>
          <a:xfrm>
            <a:off x="5581650" y="4524375"/>
            <a:ext cx="914400" cy="9144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89133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nvPr>
        </p:nvGraphicFramePr>
        <p:xfrm>
          <a:off x="290456" y="1799035"/>
          <a:ext cx="8511989" cy="3599259"/>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pPr algn="ctr" defTabSz="685783">
              <a:defRPr/>
            </a:pPr>
            <a:fld id="{800332C6-A5C1-4D88-ADCE-6F3163D8595A}" type="slidenum">
              <a:rPr lang="en-US">
                <a:solidFill>
                  <a:prstClr val="white"/>
                </a:solidFill>
                <a:latin typeface="Gill Sans MT" pitchFamily="34" charset="0"/>
              </a:rPr>
              <a:pPr algn="ctr" defTabSz="685783">
                <a:defRPr/>
              </a:pPr>
              <a:t>4</a:t>
            </a:fld>
            <a:endParaRPr lang="en-US" dirty="0">
              <a:solidFill>
                <a:prstClr val="white"/>
              </a:solidFill>
              <a:latin typeface="Gill Sans MT" pitchFamily="34" charset="0"/>
            </a:endParaRPr>
          </a:p>
        </p:txBody>
      </p:sp>
      <p:sp>
        <p:nvSpPr>
          <p:cNvPr id="5" name="Title 4"/>
          <p:cNvSpPr>
            <a:spLocks noGrp="1"/>
          </p:cNvSpPr>
          <p:nvPr>
            <p:ph type="title"/>
          </p:nvPr>
        </p:nvSpPr>
        <p:spPr>
          <a:xfrm>
            <a:off x="919626" y="284891"/>
            <a:ext cx="7250201" cy="768024"/>
          </a:xfrm>
        </p:spPr>
        <p:txBody>
          <a:bodyPr>
            <a:noAutofit/>
          </a:bodyPr>
          <a:lstStyle/>
          <a:p>
            <a:pPr algn="ctr"/>
            <a:r>
              <a:rPr lang="en-US" b="1" dirty="0">
                <a:effectLst>
                  <a:outerShdw blurRad="38100" dist="38100" dir="2700000" algn="tl">
                    <a:srgbClr val="000000">
                      <a:alpha val="43137"/>
                    </a:srgbClr>
                  </a:outerShdw>
                </a:effectLst>
              </a:rPr>
              <a:t>NTSV Cesarean Rates, U.S. States, 2020</a:t>
            </a:r>
          </a:p>
        </p:txBody>
      </p:sp>
      <p:sp>
        <p:nvSpPr>
          <p:cNvPr id="14" name="TextBox 13"/>
          <p:cNvSpPr txBox="1"/>
          <p:nvPr/>
        </p:nvSpPr>
        <p:spPr>
          <a:xfrm>
            <a:off x="7297665" y="1923073"/>
            <a:ext cx="564978" cy="553998"/>
          </a:xfrm>
          <a:prstGeom prst="rect">
            <a:avLst/>
          </a:prstGeom>
          <a:solidFill>
            <a:schemeClr val="bg1"/>
          </a:solidFill>
          <a:effectLst>
            <a:softEdge rad="88900"/>
          </a:effectLst>
        </p:spPr>
        <p:txBody>
          <a:bodyPr wrap="square" rtlCol="0">
            <a:spAutoFit/>
          </a:bodyPr>
          <a:lstStyle/>
          <a:p>
            <a:pPr algn="ctr" defTabSz="685800">
              <a:defRPr/>
            </a:pPr>
            <a:r>
              <a:rPr lang="en-US" sz="1500" b="1" dirty="0">
                <a:solidFill>
                  <a:prstClr val="black"/>
                </a:solidFill>
                <a:latin typeface="Calibri"/>
              </a:rPr>
              <a:t>FL 27.8</a:t>
            </a:r>
          </a:p>
        </p:txBody>
      </p:sp>
      <p:cxnSp>
        <p:nvCxnSpPr>
          <p:cNvPr id="11" name="Straight Connector 10"/>
          <p:cNvCxnSpPr/>
          <p:nvPr/>
        </p:nvCxnSpPr>
        <p:spPr>
          <a:xfrm flipV="1">
            <a:off x="931952" y="3592780"/>
            <a:ext cx="7612380" cy="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70858" y="5438940"/>
            <a:ext cx="3510213" cy="276999"/>
          </a:xfrm>
          <a:prstGeom prst="rect">
            <a:avLst/>
          </a:prstGeom>
          <a:noFill/>
        </p:spPr>
        <p:txBody>
          <a:bodyPr wrap="square" rtlCol="0">
            <a:spAutoFit/>
          </a:bodyPr>
          <a:lstStyle/>
          <a:p>
            <a:pPr defTabSz="685800">
              <a:defRPr/>
            </a:pPr>
            <a:r>
              <a:rPr lang="en-US" sz="1200" i="1" dirty="0">
                <a:solidFill>
                  <a:prstClr val="black"/>
                </a:solidFill>
                <a:latin typeface="Calibri"/>
              </a:rPr>
              <a:t>Source: NCHS (2021) Provisional Birth Data 2020</a:t>
            </a:r>
          </a:p>
        </p:txBody>
      </p:sp>
      <p:sp>
        <p:nvSpPr>
          <p:cNvPr id="13" name="Down Arrow 12"/>
          <p:cNvSpPr/>
          <p:nvPr/>
        </p:nvSpPr>
        <p:spPr>
          <a:xfrm>
            <a:off x="7481085" y="2423305"/>
            <a:ext cx="205740" cy="342900"/>
          </a:xfrm>
          <a:prstGeom prst="downArrow">
            <a:avLst/>
          </a:prstGeom>
          <a:solidFill>
            <a:srgbClr val="009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16" name="TextBox 15"/>
          <p:cNvSpPr txBox="1"/>
          <p:nvPr/>
        </p:nvSpPr>
        <p:spPr>
          <a:xfrm>
            <a:off x="4837698" y="2240043"/>
            <a:ext cx="567322" cy="553998"/>
          </a:xfrm>
          <a:prstGeom prst="rect">
            <a:avLst/>
          </a:prstGeom>
          <a:solidFill>
            <a:schemeClr val="bg1"/>
          </a:solidFill>
          <a:effectLst>
            <a:softEdge rad="88900"/>
          </a:effectLst>
        </p:spPr>
        <p:txBody>
          <a:bodyPr wrap="square" rtlCol="0">
            <a:spAutoFit/>
          </a:bodyPr>
          <a:lstStyle/>
          <a:p>
            <a:pPr algn="ctr" defTabSz="685800">
              <a:defRPr/>
            </a:pPr>
            <a:r>
              <a:rPr lang="en-US" sz="1500" b="1" dirty="0">
                <a:solidFill>
                  <a:prstClr val="black"/>
                </a:solidFill>
                <a:latin typeface="Calibri"/>
              </a:rPr>
              <a:t>US </a:t>
            </a:r>
          </a:p>
          <a:p>
            <a:pPr algn="ctr" defTabSz="685800">
              <a:defRPr/>
            </a:pPr>
            <a:r>
              <a:rPr lang="en-US" sz="1500" b="1" dirty="0">
                <a:solidFill>
                  <a:prstClr val="black"/>
                </a:solidFill>
                <a:latin typeface="Calibri"/>
              </a:rPr>
              <a:t>25.6</a:t>
            </a:r>
          </a:p>
        </p:txBody>
      </p:sp>
      <p:sp>
        <p:nvSpPr>
          <p:cNvPr id="15" name="Down Arrow 14"/>
          <p:cNvSpPr/>
          <p:nvPr/>
        </p:nvSpPr>
        <p:spPr>
          <a:xfrm>
            <a:off x="5013434" y="2769818"/>
            <a:ext cx="205740" cy="3429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339966"/>
              </a:solidFill>
              <a:latin typeface="Calibri"/>
            </a:endParaRPr>
          </a:p>
        </p:txBody>
      </p:sp>
      <p:sp>
        <p:nvSpPr>
          <p:cNvPr id="17" name="TextBox 16"/>
          <p:cNvSpPr txBox="1"/>
          <p:nvPr/>
        </p:nvSpPr>
        <p:spPr>
          <a:xfrm>
            <a:off x="1083823" y="3343810"/>
            <a:ext cx="2640842" cy="300082"/>
          </a:xfrm>
          <a:prstGeom prst="rect">
            <a:avLst/>
          </a:prstGeom>
          <a:noFill/>
        </p:spPr>
        <p:txBody>
          <a:bodyPr wrap="square" rtlCol="0">
            <a:spAutoFit/>
          </a:bodyPr>
          <a:lstStyle/>
          <a:p>
            <a:pPr defTabSz="685800">
              <a:defRPr/>
            </a:pPr>
            <a:r>
              <a:rPr lang="en-US" sz="1350" b="1" dirty="0">
                <a:solidFill>
                  <a:prstClr val="black"/>
                </a:solidFill>
                <a:latin typeface="Calibri"/>
              </a:rPr>
              <a:t>HP 2030 Goal—23.6% </a:t>
            </a:r>
          </a:p>
        </p:txBody>
      </p:sp>
    </p:spTree>
    <p:extLst>
      <p:ext uri="{BB962C8B-B14F-4D97-AF65-F5344CB8AC3E}">
        <p14:creationId xmlns:p14="http://schemas.microsoft.com/office/powerpoint/2010/main" val="1393074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a:extLst>
              <a:ext uri="{FF2B5EF4-FFF2-40B4-BE49-F238E27FC236}">
                <a16:creationId xmlns:a16="http://schemas.microsoft.com/office/drawing/2014/main" id="{90B727F2-22A9-4E9C-81F8-FB72CB889BBF}"/>
              </a:ext>
            </a:extLst>
          </p:cNvPr>
          <p:cNvSpPr>
            <a:spLocks noGrp="1"/>
          </p:cNvSpPr>
          <p:nvPr>
            <p:ph type="sldNum" sz="quarter" idx="12"/>
          </p:nvPr>
        </p:nvSpPr>
        <p:spPr/>
        <p:txBody>
          <a:bodyPr/>
          <a:lstStyle/>
          <a:p>
            <a:pPr algn="ctr" defTabSz="685749">
              <a:defRPr/>
            </a:pPr>
            <a:fld id="{800332C6-A5C1-4D88-ADCE-6F3163D8595A}" type="slidenum">
              <a:rPr lang="en-US">
                <a:solidFill>
                  <a:prstClr val="white"/>
                </a:solidFill>
                <a:latin typeface="Gill Sans MT" pitchFamily="34" charset="0"/>
              </a:rPr>
              <a:pPr algn="ctr" defTabSz="685749">
                <a:defRPr/>
              </a:pPr>
              <a:t>5</a:t>
            </a:fld>
            <a:endParaRPr lang="en-US" dirty="0">
              <a:solidFill>
                <a:prstClr val="white"/>
              </a:solidFill>
              <a:latin typeface="Gill Sans MT" pitchFamily="34" charset="0"/>
            </a:endParaRPr>
          </a:p>
        </p:txBody>
      </p:sp>
      <p:sp>
        <p:nvSpPr>
          <p:cNvPr id="3" name="Title 2">
            <a:extLst>
              <a:ext uri="{FF2B5EF4-FFF2-40B4-BE49-F238E27FC236}">
                <a16:creationId xmlns:a16="http://schemas.microsoft.com/office/drawing/2014/main" id="{8851C5A6-2EE2-447D-82DF-BCEFDF7C83A0}"/>
              </a:ext>
            </a:extLst>
          </p:cNvPr>
          <p:cNvSpPr>
            <a:spLocks noGrp="1"/>
          </p:cNvSpPr>
          <p:nvPr>
            <p:ph type="title" idx="4294967295"/>
          </p:nvPr>
        </p:nvSpPr>
        <p:spPr>
          <a:xfrm>
            <a:off x="676721" y="887016"/>
            <a:ext cx="7956804" cy="994172"/>
          </a:xfrm>
        </p:spPr>
        <p:txBody>
          <a:bodyPr>
            <a:normAutofit fontScale="90000"/>
          </a:bodyPr>
          <a:lstStyle/>
          <a:p>
            <a:pPr algn="ctr"/>
            <a:r>
              <a:rPr lang="en-US" b="1" dirty="0">
                <a:solidFill>
                  <a:srgbClr val="009374"/>
                </a:solidFill>
              </a:rPr>
              <a:t>2020 Low-Risk Nulliparous Term Singleton Vertex -</a:t>
            </a:r>
            <a:br>
              <a:rPr lang="en-US" b="1" dirty="0">
                <a:solidFill>
                  <a:srgbClr val="009374"/>
                </a:solidFill>
              </a:rPr>
            </a:br>
            <a:r>
              <a:rPr lang="en-US" b="1" dirty="0">
                <a:solidFill>
                  <a:srgbClr val="009374"/>
                </a:solidFill>
              </a:rPr>
              <a:t>NTSV Cesarean Rate, Florida birthing hospitals</a:t>
            </a:r>
          </a:p>
        </p:txBody>
      </p:sp>
      <p:grpSp>
        <p:nvGrpSpPr>
          <p:cNvPr id="38" name="Group 37"/>
          <p:cNvGrpSpPr/>
          <p:nvPr/>
        </p:nvGrpSpPr>
        <p:grpSpPr>
          <a:xfrm>
            <a:off x="290456" y="1881188"/>
            <a:ext cx="8560398" cy="3849277"/>
            <a:chOff x="0" y="0"/>
            <a:chExt cx="9077325" cy="4838700"/>
          </a:xfrm>
        </p:grpSpPr>
        <p:graphicFrame>
          <p:nvGraphicFramePr>
            <p:cNvPr id="39" name="Chart 38"/>
            <p:cNvGraphicFramePr/>
            <p:nvPr>
              <p:extLst>
                <p:ext uri="{D42A27DB-BD31-4B8C-83A1-F6EECF244321}">
                  <p14:modId xmlns:p14="http://schemas.microsoft.com/office/powerpoint/2010/main" val="3582768622"/>
                </p:ext>
              </p:extLst>
            </p:nvPr>
          </p:nvGraphicFramePr>
          <p:xfrm>
            <a:off x="0" y="0"/>
            <a:ext cx="9077325" cy="4838700"/>
          </p:xfrm>
          <a:graphic>
            <a:graphicData uri="http://schemas.openxmlformats.org/drawingml/2006/chart">
              <c:chart xmlns:c="http://schemas.openxmlformats.org/drawingml/2006/chart" xmlns:r="http://schemas.openxmlformats.org/officeDocument/2006/relationships" r:id="rId2"/>
            </a:graphicData>
          </a:graphic>
        </p:graphicFrame>
        <p:sp>
          <p:nvSpPr>
            <p:cNvPr id="40" name="Rectangle 39">
              <a:extLst>
                <a:ext uri="{FF2B5EF4-FFF2-40B4-BE49-F238E27FC236}">
                  <a16:creationId xmlns:a16="http://schemas.microsoft.com/office/drawing/2014/main" id="{D1F97048-D86A-46D2-A372-40E53059976F}"/>
                </a:ext>
              </a:extLst>
            </p:cNvPr>
            <p:cNvSpPr/>
            <p:nvPr/>
          </p:nvSpPr>
          <p:spPr>
            <a:xfrm>
              <a:off x="744856" y="220868"/>
              <a:ext cx="2570075" cy="9355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685800">
                <a:defRPr/>
              </a:pPr>
              <a:r>
                <a:rPr lang="en-US" sz="1500" b="1" dirty="0">
                  <a:solidFill>
                    <a:srgbClr val="595959"/>
                  </a:solidFill>
                  <a:latin typeface="Calibri" panose="020F0502020204030204"/>
                </a:rPr>
                <a:t>Range: 15.1%-53.4%</a:t>
              </a:r>
            </a:p>
            <a:p>
              <a:pPr defTabSz="685800">
                <a:defRPr/>
              </a:pPr>
              <a:r>
                <a:rPr lang="en-US" sz="1500" b="1" dirty="0">
                  <a:solidFill>
                    <a:srgbClr val="595959"/>
                  </a:solidFill>
                  <a:latin typeface="Calibri" panose="020F0502020204030204"/>
                </a:rPr>
                <a:t>Mean: 29%</a:t>
              </a:r>
            </a:p>
            <a:p>
              <a:pPr defTabSz="685800">
                <a:defRPr/>
              </a:pPr>
              <a:r>
                <a:rPr lang="en-US" sz="1500" b="1" dirty="0">
                  <a:solidFill>
                    <a:srgbClr val="595959"/>
                  </a:solidFill>
                  <a:latin typeface="Calibri" panose="020F0502020204030204"/>
                </a:rPr>
                <a:t>Median: 27.7%</a:t>
              </a:r>
            </a:p>
          </p:txBody>
        </p:sp>
      </p:grpSp>
    </p:spTree>
    <p:extLst>
      <p:ext uri="{BB962C8B-B14F-4D97-AF65-F5344CB8AC3E}">
        <p14:creationId xmlns:p14="http://schemas.microsoft.com/office/powerpoint/2010/main" val="2333384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2307" b="35641"/>
          <a:stretch/>
        </p:blipFill>
        <p:spPr>
          <a:xfrm>
            <a:off x="459864" y="573577"/>
            <a:ext cx="8352126" cy="5493116"/>
          </a:xfrm>
          <a:prstGeom prst="rect">
            <a:avLst/>
          </a:prstGeom>
        </p:spPr>
      </p:pic>
      <p:sp>
        <p:nvSpPr>
          <p:cNvPr id="2" name="TextBox 1"/>
          <p:cNvSpPr txBox="1"/>
          <p:nvPr/>
        </p:nvSpPr>
        <p:spPr>
          <a:xfrm>
            <a:off x="4934139" y="6391747"/>
            <a:ext cx="35851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Lamaze International infographic available free online</a:t>
            </a:r>
          </a:p>
        </p:txBody>
      </p:sp>
    </p:spTree>
    <p:extLst>
      <p:ext uri="{BB962C8B-B14F-4D97-AF65-F5344CB8AC3E}">
        <p14:creationId xmlns:p14="http://schemas.microsoft.com/office/powerpoint/2010/main" val="3948810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1900" y="647701"/>
            <a:ext cx="6667500" cy="774699"/>
          </a:xfrm>
          <a:solidFill>
            <a:srgbClr val="DEEBF7"/>
          </a:solidFill>
        </p:spPr>
        <p:txBody>
          <a:bodyPr>
            <a:normAutofit/>
          </a:bodyPr>
          <a:lstStyle/>
          <a:p>
            <a:r>
              <a:rPr lang="en-US" dirty="0"/>
              <a:t>Cesarean: Maternal Risks</a:t>
            </a:r>
          </a:p>
        </p:txBody>
      </p:sp>
      <p:sp>
        <p:nvSpPr>
          <p:cNvPr id="6" name="Text Placeholder 5"/>
          <p:cNvSpPr>
            <a:spLocks noGrp="1"/>
          </p:cNvSpPr>
          <p:nvPr>
            <p:ph type="body" idx="1"/>
          </p:nvPr>
        </p:nvSpPr>
        <p:spPr>
          <a:xfrm>
            <a:off x="4847630" y="1542838"/>
            <a:ext cx="3868340" cy="823912"/>
          </a:xfrm>
        </p:spPr>
        <p:txBody>
          <a:bodyPr>
            <a:noAutofit/>
          </a:bodyPr>
          <a:lstStyle/>
          <a:p>
            <a:pPr algn="ctr"/>
            <a:r>
              <a:rPr lang="en-US" sz="2800" dirty="0">
                <a:solidFill>
                  <a:schemeClr val="accent1">
                    <a:lumMod val="75000"/>
                  </a:schemeClr>
                </a:solidFill>
              </a:rPr>
              <a:t>Long Term &amp; </a:t>
            </a:r>
            <a:br>
              <a:rPr lang="en-US" sz="2800" dirty="0">
                <a:solidFill>
                  <a:schemeClr val="accent1">
                    <a:lumMod val="75000"/>
                  </a:schemeClr>
                </a:solidFill>
              </a:rPr>
            </a:br>
            <a:r>
              <a:rPr lang="en-US" sz="2800" dirty="0">
                <a:solidFill>
                  <a:schemeClr val="accent1">
                    <a:lumMod val="75000"/>
                  </a:schemeClr>
                </a:solidFill>
              </a:rPr>
              <a:t>Subsequent Births</a:t>
            </a:r>
          </a:p>
        </p:txBody>
      </p:sp>
      <p:sp>
        <p:nvSpPr>
          <p:cNvPr id="7" name="Content Placeholder 6"/>
          <p:cNvSpPr>
            <a:spLocks noGrp="1"/>
          </p:cNvSpPr>
          <p:nvPr>
            <p:ph sz="half" idx="2"/>
          </p:nvPr>
        </p:nvSpPr>
        <p:spPr>
          <a:xfrm>
            <a:off x="5448300" y="2386805"/>
            <a:ext cx="3267670" cy="3684588"/>
          </a:xfrm>
        </p:spPr>
        <p:txBody>
          <a:bodyPr>
            <a:normAutofit/>
          </a:bodyPr>
          <a:lstStyle/>
          <a:p>
            <a:pPr marL="0" indent="0">
              <a:buNone/>
            </a:pPr>
            <a:r>
              <a:rPr lang="en-US" sz="2000" dirty="0">
                <a:solidFill>
                  <a:schemeClr val="accent2"/>
                </a:solidFill>
              </a:rPr>
              <a:t>1/100 to 1/1000</a:t>
            </a:r>
          </a:p>
          <a:p>
            <a:pPr>
              <a:buFont typeface="Arial" charset="0"/>
              <a:buChar char="•"/>
            </a:pPr>
            <a:r>
              <a:rPr lang="en-US" sz="2000" dirty="0"/>
              <a:t>Abnormal placentation (</a:t>
            </a:r>
            <a:r>
              <a:rPr lang="en-US" sz="2000" dirty="0" err="1"/>
              <a:t>previas</a:t>
            </a:r>
            <a:r>
              <a:rPr lang="en-US" sz="2000" dirty="0"/>
              <a:t> and </a:t>
            </a:r>
            <a:r>
              <a:rPr lang="en-US" sz="2000" dirty="0" err="1"/>
              <a:t>accretas</a:t>
            </a:r>
            <a:r>
              <a:rPr lang="en-US" sz="2000" dirty="0"/>
              <a:t>)</a:t>
            </a:r>
          </a:p>
          <a:p>
            <a:pPr>
              <a:buFont typeface="Arial" charset="0"/>
              <a:buChar char="•"/>
            </a:pPr>
            <a:r>
              <a:rPr lang="en-US" sz="2000" dirty="0"/>
              <a:t>Uterine rupture</a:t>
            </a:r>
          </a:p>
          <a:p>
            <a:pPr>
              <a:buFont typeface="Arial" charset="0"/>
              <a:buChar char="•"/>
            </a:pPr>
            <a:r>
              <a:rPr lang="en-US" sz="2000" dirty="0"/>
              <a:t>Surgical adhesions</a:t>
            </a:r>
          </a:p>
          <a:p>
            <a:pPr>
              <a:buFont typeface="Arial" charset="0"/>
              <a:buChar char="•"/>
            </a:pPr>
            <a:r>
              <a:rPr lang="en-US" sz="2000" dirty="0"/>
              <a:t>Bladder surgical injury</a:t>
            </a:r>
          </a:p>
          <a:p>
            <a:pPr>
              <a:buFont typeface="Arial" charset="0"/>
              <a:buChar char="•"/>
            </a:pPr>
            <a:r>
              <a:rPr lang="en-US" sz="2000" dirty="0"/>
              <a:t>Bowel surgical injury</a:t>
            </a:r>
          </a:p>
          <a:p>
            <a:pPr>
              <a:buFont typeface="Arial" charset="0"/>
              <a:buChar char="•"/>
            </a:pPr>
            <a:r>
              <a:rPr lang="en-US" sz="2000" dirty="0"/>
              <a:t>Bowel obstruction</a:t>
            </a:r>
          </a:p>
        </p:txBody>
      </p:sp>
      <p:sp>
        <p:nvSpPr>
          <p:cNvPr id="8" name="Text Placeholder 7"/>
          <p:cNvSpPr>
            <a:spLocks noGrp="1"/>
          </p:cNvSpPr>
          <p:nvPr>
            <p:ph type="body" sz="quarter" idx="3"/>
          </p:nvPr>
        </p:nvSpPr>
        <p:spPr>
          <a:xfrm>
            <a:off x="719932" y="1517438"/>
            <a:ext cx="2073275" cy="495724"/>
          </a:xfrm>
        </p:spPr>
        <p:txBody>
          <a:bodyPr>
            <a:normAutofit lnSpcReduction="10000"/>
          </a:bodyPr>
          <a:lstStyle/>
          <a:p>
            <a:pPr algn="ctr"/>
            <a:r>
              <a:rPr lang="en-US" sz="2800" dirty="0">
                <a:solidFill>
                  <a:schemeClr val="accent1">
                    <a:lumMod val="75000"/>
                  </a:schemeClr>
                </a:solidFill>
              </a:rPr>
              <a:t>Acute</a:t>
            </a:r>
          </a:p>
        </p:txBody>
      </p:sp>
      <p:sp>
        <p:nvSpPr>
          <p:cNvPr id="9" name="Content Placeholder 8"/>
          <p:cNvSpPr>
            <a:spLocks noGrp="1"/>
          </p:cNvSpPr>
          <p:nvPr>
            <p:ph sz="quarter" idx="4"/>
          </p:nvPr>
        </p:nvSpPr>
        <p:spPr>
          <a:xfrm>
            <a:off x="480031" y="1888544"/>
            <a:ext cx="3673475" cy="4521993"/>
          </a:xfrm>
        </p:spPr>
        <p:txBody>
          <a:bodyPr vert="horz" lIns="91440" tIns="45720" rIns="91440" bIns="45720" rtlCol="0" anchor="t">
            <a:noAutofit/>
          </a:bodyPr>
          <a:lstStyle/>
          <a:p>
            <a:pPr marL="0" indent="0">
              <a:spcBef>
                <a:spcPts val="400"/>
              </a:spcBef>
              <a:buNone/>
            </a:pPr>
            <a:r>
              <a:rPr lang="en-US" sz="1800" dirty="0"/>
              <a:t>Common:</a:t>
            </a:r>
          </a:p>
          <a:p>
            <a:pPr>
              <a:spcBef>
                <a:spcPts val="400"/>
              </a:spcBef>
              <a:buFont typeface="Arial" charset="0"/>
              <a:buChar char="•"/>
            </a:pPr>
            <a:r>
              <a:rPr lang="en-US" sz="1800" dirty="0"/>
              <a:t>Longer hospital stay</a:t>
            </a:r>
          </a:p>
          <a:p>
            <a:pPr>
              <a:spcBef>
                <a:spcPts val="400"/>
              </a:spcBef>
              <a:buFont typeface="Arial" charset="0"/>
              <a:buChar char="•"/>
            </a:pPr>
            <a:r>
              <a:rPr lang="en-US" sz="1800" dirty="0"/>
              <a:t>Increased pain and fatigue</a:t>
            </a:r>
          </a:p>
          <a:p>
            <a:pPr>
              <a:spcBef>
                <a:spcPts val="400"/>
              </a:spcBef>
              <a:buFont typeface="Arial" charset="0"/>
              <a:buChar char="•"/>
            </a:pPr>
            <a:r>
              <a:rPr lang="en-US" sz="1800" dirty="0"/>
              <a:t>Postpartum hemorrhage (transfusions ~2%)</a:t>
            </a:r>
          </a:p>
          <a:p>
            <a:pPr>
              <a:spcBef>
                <a:spcPts val="400"/>
              </a:spcBef>
              <a:buFont typeface="Arial" charset="0"/>
              <a:buChar char="•"/>
            </a:pPr>
            <a:r>
              <a:rPr lang="en-US" sz="1800" dirty="0"/>
              <a:t>Slower return to normal activity and productivity</a:t>
            </a:r>
          </a:p>
          <a:p>
            <a:pPr>
              <a:spcBef>
                <a:spcPts val="400"/>
              </a:spcBef>
              <a:spcAft>
                <a:spcPts val="1200"/>
              </a:spcAft>
              <a:buFont typeface="Arial" charset="0"/>
              <a:buChar char="•"/>
            </a:pPr>
            <a:r>
              <a:rPr lang="en-US" sz="1800" dirty="0"/>
              <a:t>Delayed or difficult breastfeeding</a:t>
            </a:r>
          </a:p>
          <a:p>
            <a:pPr marL="0" indent="0">
              <a:spcBef>
                <a:spcPts val="400"/>
              </a:spcBef>
              <a:buNone/>
            </a:pPr>
            <a:r>
              <a:rPr lang="en-US" sz="1800" dirty="0">
                <a:solidFill>
                  <a:schemeClr val="accent2"/>
                </a:solidFill>
              </a:rPr>
              <a:t>1/100 to 1/1000</a:t>
            </a:r>
          </a:p>
          <a:p>
            <a:pPr>
              <a:spcBef>
                <a:spcPts val="400"/>
              </a:spcBef>
              <a:buFont typeface="Arial" charset="0"/>
              <a:buChar char="•"/>
            </a:pPr>
            <a:r>
              <a:rPr lang="en-US" sz="1800" dirty="0"/>
              <a:t>Anesthesia complications</a:t>
            </a:r>
          </a:p>
          <a:p>
            <a:pPr>
              <a:spcBef>
                <a:spcPts val="400"/>
              </a:spcBef>
              <a:buFont typeface="Arial" charset="0"/>
              <a:buChar char="•"/>
            </a:pPr>
            <a:r>
              <a:rPr lang="en-US" sz="1800" dirty="0"/>
              <a:t>Wound infection</a:t>
            </a:r>
          </a:p>
          <a:p>
            <a:pPr>
              <a:spcBef>
                <a:spcPts val="400"/>
              </a:spcBef>
              <a:buFont typeface="Arial" charset="0"/>
              <a:buChar char="•"/>
            </a:pPr>
            <a:r>
              <a:rPr lang="en-US" sz="1800" dirty="0"/>
              <a:t>Deep vein thrombosis</a:t>
            </a:r>
          </a:p>
        </p:txBody>
      </p:sp>
      <p:sp>
        <p:nvSpPr>
          <p:cNvPr id="4" name="Slide Number Placeholder 2"/>
          <p:cNvSpPr txBox="1">
            <a:spLocks/>
          </p:cNvSpPr>
          <p:nvPr/>
        </p:nvSpPr>
        <p:spPr>
          <a:xfrm>
            <a:off x="8115300" y="6454775"/>
            <a:ext cx="93345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780212E-2FEA-1E47-8FD3-306716976148}" type="slidenum">
              <a:rPr kumimoji="0" lang="en-US" sz="1600" b="0" i="0" u="none" strike="noStrike" kern="1200" cap="none" spc="0" normalizeH="0" baseline="0" noProof="0" smtClean="0">
                <a:ln>
                  <a:noFill/>
                </a:ln>
                <a:solidFill>
                  <a:srgbClr val="7C7C7C"/>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600" b="0" i="0" u="none" strike="noStrike" kern="1200" cap="none" spc="0" normalizeH="0" baseline="0" noProof="0" dirty="0">
              <a:ln>
                <a:noFill/>
              </a:ln>
              <a:solidFill>
                <a:srgbClr val="7C7C7C"/>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2975873" y="1710356"/>
            <a:ext cx="3077953" cy="3077953"/>
          </a:xfrm>
          <a:prstGeom prst="rect">
            <a:avLst/>
          </a:prstGeom>
        </p:spPr>
      </p:pic>
      <p:sp>
        <p:nvSpPr>
          <p:cNvPr id="5" name="TextBox 4"/>
          <p:cNvSpPr txBox="1"/>
          <p:nvPr/>
        </p:nvSpPr>
        <p:spPr>
          <a:xfrm>
            <a:off x="3858441" y="5432087"/>
            <a:ext cx="519030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Avenir Book" charset="0"/>
                <a:ea typeface="Avenir Book" charset="0"/>
                <a:cs typeface="Avenir Book" charset="0"/>
              </a:rPr>
              <a:t>We perform over 160,000 Cesareans every year in California</a:t>
            </a:r>
          </a:p>
        </p:txBody>
      </p:sp>
    </p:spTree>
    <p:extLst>
      <p:ext uri="{BB962C8B-B14F-4D97-AF65-F5344CB8AC3E}">
        <p14:creationId xmlns:p14="http://schemas.microsoft.com/office/powerpoint/2010/main" val="1423834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p:cNvSpPr>
          <p:nvPr/>
        </p:nvSpPr>
        <p:spPr>
          <a:xfrm>
            <a:off x="8115300" y="6454775"/>
            <a:ext cx="93345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780212E-2FEA-1E47-8FD3-306716976148}" type="slidenum">
              <a:rPr kumimoji="0" lang="en-US" sz="1600" b="0" i="0" u="none" strike="noStrike" kern="1200" cap="none" spc="0" normalizeH="0" baseline="0" noProof="0" smtClean="0">
                <a:ln>
                  <a:noFill/>
                </a:ln>
                <a:solidFill>
                  <a:srgbClr val="7C7C7C"/>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600" b="0" i="0" u="none" strike="noStrike" kern="1200" cap="none" spc="0" normalizeH="0" baseline="0" noProof="0" dirty="0">
              <a:ln>
                <a:noFill/>
              </a:ln>
              <a:solidFill>
                <a:srgbClr val="7C7C7C"/>
              </a:solidFill>
              <a:effectLst/>
              <a:uLnTx/>
              <a:uFillTx/>
              <a:latin typeface="Calibri" panose="020F0502020204030204"/>
              <a:ea typeface="+mn-ea"/>
              <a:cs typeface="+mn-cs"/>
            </a:endParaRPr>
          </a:p>
        </p:txBody>
      </p:sp>
      <p:sp>
        <p:nvSpPr>
          <p:cNvPr id="6" name="Oval 5"/>
          <p:cNvSpPr/>
          <p:nvPr/>
        </p:nvSpPr>
        <p:spPr>
          <a:xfrm>
            <a:off x="4025900" y="2616200"/>
            <a:ext cx="4356100" cy="348414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5B9BD5"/>
                </a:solidFill>
                <a:effectLst/>
                <a:uLnTx/>
                <a:uFillTx/>
                <a:latin typeface="Calibri" panose="020F0502020204030204"/>
                <a:ea typeface="+mn-ea"/>
                <a:cs typeface="+mn-cs"/>
              </a:rPr>
              <a:t>LONGER TERM </a:t>
            </a:r>
          </a:p>
          <a:p>
            <a:pPr marL="177800" marR="0" lvl="0" indent="-177800" algn="l" defTabSz="914400" rtl="0" eaLnBrk="1" fontAlgn="auto" latinLnBrk="0" hangingPunct="1">
              <a:lnSpc>
                <a:spcPct val="100000"/>
              </a:lnSpc>
              <a:spcBef>
                <a:spcPts val="0"/>
              </a:spcBef>
              <a:spcAft>
                <a:spcPts val="0"/>
              </a:spcAft>
              <a:buClrTx/>
              <a:buSzTx/>
              <a:buFont typeface="Arial" charset="0"/>
              <a:buChar char="•"/>
              <a:tabLst/>
              <a:defRPr/>
            </a:pPr>
            <a:r>
              <a:rPr kumimoji="0" lang="en-US" sz="2400" b="0" i="0" u="none" strike="noStrike" kern="1200" cap="none" spc="0" normalizeH="0" baseline="0" noProof="0" dirty="0">
                <a:ln>
                  <a:noFill/>
                </a:ln>
                <a:solidFill>
                  <a:srgbClr val="E7E6E6">
                    <a:lumMod val="50000"/>
                  </a:srgbClr>
                </a:solidFill>
                <a:effectLst/>
                <a:uLnTx/>
                <a:uFillTx/>
                <a:latin typeface="Avenir Book" charset="0"/>
                <a:ea typeface="Avenir Book" charset="0"/>
                <a:cs typeface="Avenir Book" charset="0"/>
              </a:rPr>
              <a:t>Post traumatic stress disorder (PTSD)</a:t>
            </a:r>
          </a:p>
          <a:p>
            <a:pPr marL="177800" marR="0" lvl="0" indent="-177800" algn="l" defTabSz="914400" rtl="0" eaLnBrk="1" fontAlgn="auto" latinLnBrk="0" hangingPunct="1">
              <a:lnSpc>
                <a:spcPct val="100000"/>
              </a:lnSpc>
              <a:spcBef>
                <a:spcPts val="0"/>
              </a:spcBef>
              <a:spcAft>
                <a:spcPts val="0"/>
              </a:spcAft>
              <a:buClrTx/>
              <a:buSzTx/>
              <a:buFont typeface="Arial" charset="0"/>
              <a:buChar char="•"/>
              <a:tabLst/>
              <a:defRPr/>
            </a:pPr>
            <a:r>
              <a:rPr kumimoji="0" lang="en-US" sz="2400" b="0" i="0" u="none" strike="noStrike" kern="1200" cap="none" spc="0" normalizeH="0" baseline="0" noProof="0" dirty="0">
                <a:ln>
                  <a:noFill/>
                </a:ln>
                <a:solidFill>
                  <a:srgbClr val="E7E6E6">
                    <a:lumMod val="50000"/>
                  </a:srgbClr>
                </a:solidFill>
                <a:effectLst/>
                <a:uLnTx/>
                <a:uFillTx/>
                <a:latin typeface="Avenir Book" charset="0"/>
                <a:ea typeface="Avenir Book" charset="0"/>
                <a:cs typeface="Avenir Book" charset="0"/>
              </a:rPr>
              <a:t>Postpartum anxiety and depression</a:t>
            </a:r>
          </a:p>
        </p:txBody>
      </p:sp>
      <p:sp>
        <p:nvSpPr>
          <p:cNvPr id="2" name="Oval 1"/>
          <p:cNvSpPr/>
          <p:nvPr/>
        </p:nvSpPr>
        <p:spPr>
          <a:xfrm>
            <a:off x="635000" y="2616200"/>
            <a:ext cx="3746500" cy="34417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5B9BD5"/>
                </a:solidFill>
                <a:effectLst/>
                <a:uLnTx/>
                <a:uFillTx/>
                <a:latin typeface="Calibri" panose="020F0502020204030204"/>
                <a:ea typeface="+mn-ea"/>
                <a:cs typeface="+mn-cs"/>
              </a:rPr>
              <a:t>ACUTE</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177800" marR="0" lvl="0" indent="-177800" algn="l" defTabSz="914400" rtl="0" eaLnBrk="1" fontAlgn="auto" latinLnBrk="0" hangingPunct="1">
              <a:lnSpc>
                <a:spcPct val="100000"/>
              </a:lnSpc>
              <a:spcBef>
                <a:spcPts val="0"/>
              </a:spcBef>
              <a:spcAft>
                <a:spcPts val="0"/>
              </a:spcAft>
              <a:buClrTx/>
              <a:buSzTx/>
              <a:buFont typeface="Arial" charset="0"/>
              <a:buChar char="•"/>
              <a:tabLst/>
              <a:defRPr/>
            </a:pPr>
            <a:r>
              <a:rPr kumimoji="0" lang="en-US" sz="2400" b="0" i="0" u="none" strike="noStrike" kern="1200" cap="none" spc="0" normalizeH="0" baseline="0" noProof="0" dirty="0">
                <a:ln>
                  <a:noFill/>
                </a:ln>
                <a:solidFill>
                  <a:srgbClr val="494429"/>
                </a:solidFill>
                <a:effectLst/>
                <a:uLnTx/>
                <a:uFillTx/>
                <a:latin typeface="Avenir Book" charset="0"/>
                <a:ea typeface="Avenir Book" charset="0"/>
                <a:cs typeface="Avenir Book" charset="0"/>
              </a:rPr>
              <a:t>Delayed</a:t>
            </a:r>
            <a:r>
              <a:rPr kumimoji="0" lang="en-US" sz="2400" b="0" i="0" u="none" strike="noStrike" kern="1200" cap="none" spc="0" normalizeH="0" baseline="0" noProof="0" dirty="0">
                <a:ln>
                  <a:noFill/>
                </a:ln>
                <a:solidFill>
                  <a:srgbClr val="E7E6E6">
                    <a:lumMod val="50000"/>
                  </a:srgbClr>
                </a:solidFill>
                <a:effectLst/>
                <a:uLnTx/>
                <a:uFillTx/>
                <a:latin typeface="Avenir Book" charset="0"/>
                <a:ea typeface="Avenir Book" charset="0"/>
                <a:cs typeface="Avenir Book" charset="0"/>
              </a:rPr>
              <a:t> </a:t>
            </a:r>
            <a:r>
              <a:rPr kumimoji="0" lang="en-US" sz="2400" b="0" i="0" u="none" strike="noStrike" kern="1200" cap="none" spc="0" normalizeH="0" baseline="0" noProof="0" dirty="0">
                <a:ln>
                  <a:noFill/>
                </a:ln>
                <a:solidFill>
                  <a:srgbClr val="494429"/>
                </a:solidFill>
                <a:effectLst/>
                <a:uLnTx/>
                <a:uFillTx/>
                <a:latin typeface="Avenir Book" charset="0"/>
                <a:ea typeface="Avenir Book" charset="0"/>
                <a:cs typeface="Avenir Book" charset="0"/>
              </a:rPr>
              <a:t>and</a:t>
            </a:r>
            <a:r>
              <a:rPr kumimoji="0" lang="en-US" sz="2400" b="0" i="0" u="none" strike="noStrike" kern="1200" cap="none" spc="0" normalizeH="0" baseline="0" noProof="0" dirty="0">
                <a:ln>
                  <a:noFill/>
                </a:ln>
                <a:solidFill>
                  <a:srgbClr val="E7E6E6">
                    <a:lumMod val="50000"/>
                  </a:srgbClr>
                </a:solidFill>
                <a:effectLst/>
                <a:uLnTx/>
                <a:uFillTx/>
                <a:latin typeface="Avenir Book" charset="0"/>
                <a:ea typeface="Avenir Book" charset="0"/>
                <a:cs typeface="Avenir Book" charset="0"/>
              </a:rPr>
              <a:t>/</a:t>
            </a:r>
            <a:r>
              <a:rPr kumimoji="0" lang="en-US" sz="2400" b="0" i="0" u="none" strike="noStrike" kern="1200" cap="none" spc="0" normalizeH="0" baseline="0" noProof="0" dirty="0">
                <a:ln>
                  <a:noFill/>
                </a:ln>
                <a:solidFill>
                  <a:srgbClr val="494429"/>
                </a:solidFill>
                <a:effectLst/>
                <a:uLnTx/>
                <a:uFillTx/>
                <a:latin typeface="Avenir Book" charset="0"/>
                <a:ea typeface="Avenir Book" charset="0"/>
                <a:cs typeface="Avenir Book" charset="0"/>
              </a:rPr>
              <a:t>or ineffective bonding with neonate</a:t>
            </a:r>
          </a:p>
          <a:p>
            <a:pPr marL="177800" marR="0" lvl="0" indent="-177800" algn="l" defTabSz="914400" rtl="0" eaLnBrk="1" fontAlgn="auto" latinLnBrk="0" hangingPunct="1">
              <a:lnSpc>
                <a:spcPct val="100000"/>
              </a:lnSpc>
              <a:spcBef>
                <a:spcPts val="0"/>
              </a:spcBef>
              <a:spcAft>
                <a:spcPts val="0"/>
              </a:spcAft>
              <a:buClrTx/>
              <a:buSzTx/>
              <a:buFont typeface="Arial" charset="0"/>
              <a:buChar char="•"/>
              <a:tabLst/>
              <a:defRPr/>
            </a:pPr>
            <a:r>
              <a:rPr kumimoji="0" lang="en-US" sz="2400" b="0" i="0" u="none" strike="noStrike" kern="1200" cap="none" spc="0" normalizeH="0" baseline="0" noProof="0" dirty="0">
                <a:ln>
                  <a:noFill/>
                </a:ln>
                <a:solidFill>
                  <a:srgbClr val="494429"/>
                </a:solidFill>
                <a:effectLst/>
                <a:uLnTx/>
                <a:uFillTx/>
                <a:latin typeface="Avenir Book" charset="0"/>
                <a:ea typeface="Avenir Book" charset="0"/>
                <a:cs typeface="Avenir Book" charset="0"/>
              </a:rPr>
              <a:t>Maternal anxiety</a:t>
            </a:r>
          </a:p>
        </p:txBody>
      </p:sp>
      <p:sp>
        <p:nvSpPr>
          <p:cNvPr id="8" name="Title 1"/>
          <p:cNvSpPr txBox="1">
            <a:spLocks/>
          </p:cNvSpPr>
          <p:nvPr/>
        </p:nvSpPr>
        <p:spPr>
          <a:xfrm>
            <a:off x="1270000" y="647701"/>
            <a:ext cx="6667500" cy="1409699"/>
          </a:xfrm>
          <a:prstGeom prst="rect">
            <a:avLst/>
          </a:prstGeom>
          <a:solidFill>
            <a:srgbClr val="DEEBF7"/>
          </a:solidFill>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3300" kern="1200">
                <a:solidFill>
                  <a:schemeClr val="tx1"/>
                </a:solidFill>
                <a:latin typeface="Avenir Book" charset="0"/>
                <a:ea typeface="Avenir Book" charset="0"/>
                <a:cs typeface="Avenir Book" charset="0"/>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3300" b="0" i="0" u="none" strike="noStrike" kern="1200" cap="none" spc="0" normalizeH="0" baseline="0" noProof="0" dirty="0">
                <a:ln>
                  <a:noFill/>
                </a:ln>
                <a:solidFill>
                  <a:prstClr val="black"/>
                </a:solidFill>
                <a:effectLst/>
                <a:uLnTx/>
                <a:uFillTx/>
                <a:latin typeface="Avenir Book" charset="0"/>
              </a:rPr>
              <a:t>Maternal Psychological Risks</a:t>
            </a:r>
          </a:p>
        </p:txBody>
      </p:sp>
    </p:spTree>
    <p:extLst>
      <p:ext uri="{BB962C8B-B14F-4D97-AF65-F5344CB8AC3E}">
        <p14:creationId xmlns:p14="http://schemas.microsoft.com/office/powerpoint/2010/main" val="1649459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447800" y="647701"/>
            <a:ext cx="6667500" cy="774699"/>
          </a:xfrm>
          <a:solidFill>
            <a:srgbClr val="DEEBF7"/>
          </a:solidFill>
        </p:spPr>
        <p:txBody>
          <a:bodyPr>
            <a:normAutofit/>
          </a:bodyPr>
          <a:lstStyle/>
          <a:p>
            <a:r>
              <a:rPr lang="en-US" dirty="0"/>
              <a:t>Cesarean: Neonatal Risks</a:t>
            </a:r>
          </a:p>
        </p:txBody>
      </p:sp>
      <p:sp>
        <p:nvSpPr>
          <p:cNvPr id="3" name="Content Placeholder 2"/>
          <p:cNvSpPr>
            <a:spLocks noGrp="1"/>
          </p:cNvSpPr>
          <p:nvPr>
            <p:ph idx="1"/>
          </p:nvPr>
        </p:nvSpPr>
        <p:spPr>
          <a:xfrm>
            <a:off x="733402" y="1765300"/>
            <a:ext cx="4368800" cy="4445000"/>
          </a:xfrm>
        </p:spPr>
        <p:txBody>
          <a:bodyPr>
            <a:normAutofit fontScale="92500" lnSpcReduction="20000"/>
          </a:bodyPr>
          <a:lstStyle/>
          <a:p>
            <a:pPr marL="228600" indent="-228600">
              <a:lnSpc>
                <a:spcPct val="120000"/>
              </a:lnSpc>
            </a:pPr>
            <a:r>
              <a:rPr lang="en-US" sz="2800" dirty="0"/>
              <a:t>Increased neonatal morbidity</a:t>
            </a:r>
          </a:p>
          <a:p>
            <a:pPr marL="571500" lvl="1" indent="-228600">
              <a:lnSpc>
                <a:spcPct val="120000"/>
              </a:lnSpc>
            </a:pPr>
            <a:r>
              <a:rPr lang="en-US" sz="2400" dirty="0"/>
              <a:t>Impaired neonatal respiratory function</a:t>
            </a:r>
          </a:p>
          <a:p>
            <a:pPr marL="571500" lvl="1" indent="-228600">
              <a:lnSpc>
                <a:spcPct val="120000"/>
              </a:lnSpc>
            </a:pPr>
            <a:r>
              <a:rPr lang="en-US" sz="2400" dirty="0"/>
              <a:t>Increased NICU admissions</a:t>
            </a:r>
          </a:p>
          <a:p>
            <a:pPr marL="571500" lvl="1" indent="-228600">
              <a:lnSpc>
                <a:spcPct val="120000"/>
              </a:lnSpc>
            </a:pPr>
            <a:r>
              <a:rPr lang="en-US" sz="2400" dirty="0"/>
              <a:t>Affects maternal-newborn interactions including breastfeeding </a:t>
            </a:r>
          </a:p>
          <a:p>
            <a:pPr marL="228600" indent="-228600">
              <a:lnSpc>
                <a:spcPct val="120000"/>
              </a:lnSpc>
            </a:pPr>
            <a:r>
              <a:rPr lang="en-US" sz="2700" dirty="0"/>
              <a:t>Unrealized benefits</a:t>
            </a:r>
          </a:p>
          <a:p>
            <a:pPr marL="571500" lvl="1" indent="-228600">
              <a:lnSpc>
                <a:spcPct val="120000"/>
              </a:lnSpc>
            </a:pPr>
            <a:r>
              <a:rPr lang="en-US" sz="2400" dirty="0"/>
              <a:t>Cerebral Palsy rates, </a:t>
            </a:r>
            <a:br>
              <a:rPr lang="en-US" sz="2400" dirty="0"/>
            </a:br>
            <a:r>
              <a:rPr lang="en-US" sz="2400" dirty="0"/>
              <a:t>neonatal seizure rates </a:t>
            </a:r>
            <a:br>
              <a:rPr lang="en-US" sz="2400" dirty="0"/>
            </a:br>
            <a:r>
              <a:rPr lang="en-US" sz="2400" dirty="0"/>
              <a:t>unchanged since 1980</a:t>
            </a:r>
          </a:p>
          <a:p>
            <a:pPr marL="571500" lvl="1" indent="-228600">
              <a:lnSpc>
                <a:spcPct val="120000"/>
              </a:lnSpc>
            </a:pPr>
            <a:endParaRPr lang="en-US" sz="2400" dirty="0"/>
          </a:p>
          <a:p>
            <a:pPr marL="342900" lvl="1" indent="0">
              <a:lnSpc>
                <a:spcPct val="120000"/>
              </a:lnSpc>
              <a:buNone/>
            </a:pP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87902" y="2597434"/>
            <a:ext cx="3668887" cy="2444466"/>
          </a:xfrm>
          <a:prstGeom prst="rect">
            <a:avLst/>
          </a:prstGeom>
        </p:spPr>
      </p:pic>
      <p:sp>
        <p:nvSpPr>
          <p:cNvPr id="5" name="Slide Number Placeholder 2"/>
          <p:cNvSpPr txBox="1">
            <a:spLocks/>
          </p:cNvSpPr>
          <p:nvPr/>
        </p:nvSpPr>
        <p:spPr>
          <a:xfrm>
            <a:off x="8115300" y="6454775"/>
            <a:ext cx="93345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780212E-2FEA-1E47-8FD3-306716976148}" type="slidenum">
              <a:rPr kumimoji="0" lang="en-US" sz="1600" b="0" i="0" u="none" strike="noStrike" kern="1200" cap="none" spc="0" normalizeH="0" baseline="0" noProof="0" smtClean="0">
                <a:ln>
                  <a:noFill/>
                </a:ln>
                <a:solidFill>
                  <a:srgbClr val="7C7C7C"/>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600" b="0" i="0" u="none" strike="noStrike" kern="1200" cap="none" spc="0" normalizeH="0" baseline="0" noProof="0" dirty="0">
              <a:ln>
                <a:noFill/>
              </a:ln>
              <a:solidFill>
                <a:srgbClr val="7C7C7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9017710"/>
      </p:ext>
    </p:extLst>
  </p:cSld>
  <p:clrMapOvr>
    <a:masterClrMapping/>
  </p:clrMapOvr>
</p:sld>
</file>

<file path=ppt/theme/theme1.xml><?xml version="1.0" encoding="utf-8"?>
<a:theme xmlns:a="http://schemas.openxmlformats.org/drawingml/2006/main" name="PPT FPQC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118</TotalTime>
  <Words>1945</Words>
  <Application>Microsoft Office PowerPoint</Application>
  <PresentationFormat>On-screen Show (4:3)</PresentationFormat>
  <Paragraphs>254</Paragraphs>
  <Slides>26</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Abadi MT Condensed Light</vt:lpstr>
      <vt:lpstr>Arial</vt:lpstr>
      <vt:lpstr>Avenir Book</vt:lpstr>
      <vt:lpstr>Calibri</vt:lpstr>
      <vt:lpstr>Calibri Light</vt:lpstr>
      <vt:lpstr>Garamond</vt:lpstr>
      <vt:lpstr>Gill Sans MT</vt:lpstr>
      <vt:lpstr>Wingdings</vt:lpstr>
      <vt:lpstr>PPT FPQC Template</vt:lpstr>
      <vt:lpstr>Office Theme</vt:lpstr>
      <vt:lpstr>Labor Support Skills Workshop</vt:lpstr>
      <vt:lpstr>Begin with a Test:</vt:lpstr>
      <vt:lpstr>PowerPoint Presentation</vt:lpstr>
      <vt:lpstr>NTSV Cesarean Rates, U.S. States, 2020</vt:lpstr>
      <vt:lpstr>2020 Low-Risk Nulliparous Term Singleton Vertex - NTSV Cesarean Rate, Florida birthing hospitals</vt:lpstr>
      <vt:lpstr>PowerPoint Presentation</vt:lpstr>
      <vt:lpstr>Cesarean: Maternal Risks</vt:lpstr>
      <vt:lpstr>PowerPoint Presentation</vt:lpstr>
      <vt:lpstr>Cesarean: Neonatal Risks</vt:lpstr>
      <vt:lpstr>PowerPoint Presentation</vt:lpstr>
      <vt:lpstr>PowerPoint Presentation</vt:lpstr>
      <vt:lpstr>PowerPoint Presentation</vt:lpstr>
      <vt:lpstr> Research Says Yes</vt:lpstr>
      <vt:lpstr>The nurse assigned to a patient may influence the likelihood of cesarean birth</vt:lpstr>
      <vt:lpstr>PowerPoint Presentation</vt:lpstr>
      <vt:lpstr>PowerPoint Presentation</vt:lpstr>
      <vt:lpstr>PowerPoint Presentation</vt:lpstr>
      <vt:lpstr>The CMQCC Toolkit</vt:lpstr>
      <vt:lpstr>FPQC PROVIDE  Project Planning and Support</vt:lpstr>
      <vt:lpstr>PROVIDE Goals</vt:lpstr>
      <vt:lpstr>FPQC Recommended Key Practices</vt:lpstr>
      <vt:lpstr>FPQC Recommended Key Practice</vt:lpstr>
      <vt:lpstr>Collaborative Resources </vt:lpstr>
      <vt:lpstr>How to Access Tools, Resources, Guides, etc.</vt:lpstr>
      <vt:lpstr>Questions?</vt:lpstr>
      <vt:lpstr>Are You Connected?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 Support Workshop</dc:title>
  <dc:creator>Bronson, Emily</dc:creator>
  <cp:lastModifiedBy>Linda Detman</cp:lastModifiedBy>
  <cp:revision>49</cp:revision>
  <dcterms:created xsi:type="dcterms:W3CDTF">2017-10-30T15:54:35Z</dcterms:created>
  <dcterms:modified xsi:type="dcterms:W3CDTF">2022-03-18T19:21:49Z</dcterms:modified>
</cp:coreProperties>
</file>